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diagrams/layout4.xml" ContentType="application/vnd.openxmlformats-officedocument.drawingml.diagramLayout+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notesMasterIdLst>
    <p:notesMasterId r:id="rId103"/>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4" r:id="rId33"/>
    <p:sldId id="276" r:id="rId34"/>
    <p:sldId id="277" r:id="rId35"/>
    <p:sldId id="275" r:id="rId36"/>
    <p:sldId id="278" r:id="rId37"/>
    <p:sldId id="279" r:id="rId38"/>
    <p:sldId id="280" r:id="rId39"/>
    <p:sldId id="281" r:id="rId40"/>
    <p:sldId id="282" r:id="rId41"/>
    <p:sldId id="283" r:id="rId42"/>
    <p:sldId id="284" r:id="rId43"/>
    <p:sldId id="285" r:id="rId44"/>
    <p:sldId id="286" r:id="rId45"/>
    <p:sldId id="287" r:id="rId46"/>
    <p:sldId id="288" r:id="rId47"/>
    <p:sldId id="292" r:id="rId48"/>
    <p:sldId id="293"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41" r:id="rId96"/>
    <p:sldId id="342" r:id="rId97"/>
    <p:sldId id="343" r:id="rId98"/>
    <p:sldId id="344" r:id="rId99"/>
    <p:sldId id="345" r:id="rId100"/>
    <p:sldId id="346" r:id="rId101"/>
    <p:sldId id="347" r:id="rId10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56264-6430-4114-B3D6-F5D77D8E7AC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CO"/>
        </a:p>
      </dgm:t>
    </dgm:pt>
    <dgm:pt modelId="{93878B2E-F234-4832-A764-84198D46CEFC}">
      <dgm:prSet phldrT="[Texto]"/>
      <dgm:spPr/>
      <dgm:t>
        <a:bodyPr/>
        <a:lstStyle/>
        <a:p>
          <a:r>
            <a:rPr lang="es-CO" b="1" i="1" dirty="0" smtClean="0"/>
            <a:t>1. Hacia una liturgia “encuentro” con Jesucristo vivo.</a:t>
          </a:r>
          <a:endParaRPr lang="es-CO" dirty="0"/>
        </a:p>
      </dgm:t>
    </dgm:pt>
    <dgm:pt modelId="{32C3B725-689E-4141-9759-8D61EDD50C10}" type="parTrans" cxnId="{3FD55B40-5588-4954-8570-72CFDA311873}">
      <dgm:prSet/>
      <dgm:spPr/>
      <dgm:t>
        <a:bodyPr/>
        <a:lstStyle/>
        <a:p>
          <a:endParaRPr lang="es-CO"/>
        </a:p>
      </dgm:t>
    </dgm:pt>
    <dgm:pt modelId="{6A184A0A-B0C9-421E-906F-6C7EED37B133}" type="sibTrans" cxnId="{3FD55B40-5588-4954-8570-72CFDA311873}">
      <dgm:prSet/>
      <dgm:spPr/>
      <dgm:t>
        <a:bodyPr/>
        <a:lstStyle/>
        <a:p>
          <a:endParaRPr lang="es-CO"/>
        </a:p>
      </dgm:t>
    </dgm:pt>
    <dgm:pt modelId="{2F09281C-2863-4EDC-98B7-DE0004C2B768}">
      <dgm:prSet phldrT="[Texto]"/>
      <dgm:spPr/>
      <dgm:t>
        <a:bodyPr/>
        <a:lstStyle/>
        <a:p>
          <a:r>
            <a:rPr lang="es-CO" dirty="0" smtClean="0"/>
            <a:t>2. </a:t>
          </a:r>
          <a:r>
            <a:rPr lang="es-CO" b="1" i="1" dirty="0" smtClean="0"/>
            <a:t>Hacia una liturgia comunitaria y fraterna.</a:t>
          </a:r>
          <a:endParaRPr lang="es-CO" dirty="0"/>
        </a:p>
      </dgm:t>
    </dgm:pt>
    <dgm:pt modelId="{1A14559D-DC2B-4366-A534-06E1771B0D84}" type="parTrans" cxnId="{28C53605-5B17-4DE2-A1FB-CBC71F671C98}">
      <dgm:prSet/>
      <dgm:spPr/>
      <dgm:t>
        <a:bodyPr/>
        <a:lstStyle/>
        <a:p>
          <a:endParaRPr lang="es-CO"/>
        </a:p>
      </dgm:t>
    </dgm:pt>
    <dgm:pt modelId="{0CC0CA67-4A07-446E-BE0B-689C355C0AFB}" type="sibTrans" cxnId="{28C53605-5B17-4DE2-A1FB-CBC71F671C98}">
      <dgm:prSet/>
      <dgm:spPr/>
      <dgm:t>
        <a:bodyPr/>
        <a:lstStyle/>
        <a:p>
          <a:endParaRPr lang="es-CO"/>
        </a:p>
      </dgm:t>
    </dgm:pt>
    <dgm:pt modelId="{6500E87D-ACD8-41FE-A8AA-051BD7C9E238}">
      <dgm:prSet phldrT="[Texto]"/>
      <dgm:spPr/>
      <dgm:t>
        <a:bodyPr/>
        <a:lstStyle/>
        <a:p>
          <a:r>
            <a:rPr lang="es-CO" dirty="0" smtClean="0"/>
            <a:t>3. </a:t>
          </a:r>
          <a:r>
            <a:rPr lang="es-CO" b="1" i="1" dirty="0" smtClean="0"/>
            <a:t>Hacia una liturgia significativa</a:t>
          </a:r>
          <a:r>
            <a:rPr lang="es-CO" i="1" dirty="0" smtClean="0"/>
            <a:t>.</a:t>
          </a:r>
          <a:endParaRPr lang="es-CO" dirty="0"/>
        </a:p>
      </dgm:t>
    </dgm:pt>
    <dgm:pt modelId="{962B98C9-BA9C-4588-83BA-91D399AB04AB}" type="parTrans" cxnId="{BCD42ACB-DAD0-41A0-89A6-4583C9182E4B}">
      <dgm:prSet/>
      <dgm:spPr/>
      <dgm:t>
        <a:bodyPr/>
        <a:lstStyle/>
        <a:p>
          <a:endParaRPr lang="es-CO"/>
        </a:p>
      </dgm:t>
    </dgm:pt>
    <dgm:pt modelId="{C05DA4A5-4281-4A45-926D-E355AF895891}" type="sibTrans" cxnId="{BCD42ACB-DAD0-41A0-89A6-4583C9182E4B}">
      <dgm:prSet/>
      <dgm:spPr/>
      <dgm:t>
        <a:bodyPr/>
        <a:lstStyle/>
        <a:p>
          <a:endParaRPr lang="es-CO"/>
        </a:p>
      </dgm:t>
    </dgm:pt>
    <dgm:pt modelId="{169039F8-063E-4706-B15B-81FE94CA6F44}" type="pres">
      <dgm:prSet presAssocID="{82756264-6430-4114-B3D6-F5D77D8E7ACB}" presName="Name0" presStyleCnt="0">
        <dgm:presLayoutVars>
          <dgm:chMax val="7"/>
          <dgm:chPref val="7"/>
          <dgm:dir/>
        </dgm:presLayoutVars>
      </dgm:prSet>
      <dgm:spPr/>
      <dgm:t>
        <a:bodyPr/>
        <a:lstStyle/>
        <a:p>
          <a:endParaRPr lang="es-ES"/>
        </a:p>
      </dgm:t>
    </dgm:pt>
    <dgm:pt modelId="{E6298048-C624-40AF-9649-42BF2444012A}" type="pres">
      <dgm:prSet presAssocID="{82756264-6430-4114-B3D6-F5D77D8E7ACB}" presName="Name1" presStyleCnt="0"/>
      <dgm:spPr/>
    </dgm:pt>
    <dgm:pt modelId="{4DAAB686-81E8-42F3-93D0-C37123127443}" type="pres">
      <dgm:prSet presAssocID="{82756264-6430-4114-B3D6-F5D77D8E7ACB}" presName="cycle" presStyleCnt="0"/>
      <dgm:spPr/>
    </dgm:pt>
    <dgm:pt modelId="{113B406C-F41C-432B-BC31-A5E05B6FEF40}" type="pres">
      <dgm:prSet presAssocID="{82756264-6430-4114-B3D6-F5D77D8E7ACB}" presName="srcNode" presStyleLbl="node1" presStyleIdx="0" presStyleCnt="3"/>
      <dgm:spPr/>
    </dgm:pt>
    <dgm:pt modelId="{27A43CBF-D79D-4F23-AF7D-E77C9CB23806}" type="pres">
      <dgm:prSet presAssocID="{82756264-6430-4114-B3D6-F5D77D8E7ACB}" presName="conn" presStyleLbl="parChTrans1D2" presStyleIdx="0" presStyleCnt="1"/>
      <dgm:spPr/>
      <dgm:t>
        <a:bodyPr/>
        <a:lstStyle/>
        <a:p>
          <a:endParaRPr lang="es-ES"/>
        </a:p>
      </dgm:t>
    </dgm:pt>
    <dgm:pt modelId="{58A35057-3DC7-4A92-9F31-38950F082541}" type="pres">
      <dgm:prSet presAssocID="{82756264-6430-4114-B3D6-F5D77D8E7ACB}" presName="extraNode" presStyleLbl="node1" presStyleIdx="0" presStyleCnt="3"/>
      <dgm:spPr/>
    </dgm:pt>
    <dgm:pt modelId="{9015E642-72D0-4963-A24B-C3B9E09CC497}" type="pres">
      <dgm:prSet presAssocID="{82756264-6430-4114-B3D6-F5D77D8E7ACB}" presName="dstNode" presStyleLbl="node1" presStyleIdx="0" presStyleCnt="3"/>
      <dgm:spPr/>
    </dgm:pt>
    <dgm:pt modelId="{B4C1830E-7F4B-447C-9E47-AE874E03D84D}" type="pres">
      <dgm:prSet presAssocID="{93878B2E-F234-4832-A764-84198D46CEFC}" presName="text_1" presStyleLbl="node1" presStyleIdx="0" presStyleCnt="3">
        <dgm:presLayoutVars>
          <dgm:bulletEnabled val="1"/>
        </dgm:presLayoutVars>
      </dgm:prSet>
      <dgm:spPr/>
      <dgm:t>
        <a:bodyPr/>
        <a:lstStyle/>
        <a:p>
          <a:endParaRPr lang="es-CO"/>
        </a:p>
      </dgm:t>
    </dgm:pt>
    <dgm:pt modelId="{38A5B1D3-90EF-406B-99D7-733FC09D3925}" type="pres">
      <dgm:prSet presAssocID="{93878B2E-F234-4832-A764-84198D46CEFC}" presName="accent_1" presStyleCnt="0"/>
      <dgm:spPr/>
    </dgm:pt>
    <dgm:pt modelId="{31A8F866-C2DB-4AD9-B6B0-13526B6AFA71}" type="pres">
      <dgm:prSet presAssocID="{93878B2E-F234-4832-A764-84198D46CEFC}" presName="accentRepeatNode" presStyleLbl="solidFgAcc1" presStyleIdx="0" presStyleCnt="3"/>
      <dgm:spPr/>
    </dgm:pt>
    <dgm:pt modelId="{A7B73588-88D0-4DE8-B4FF-ED53DA5B94BE}" type="pres">
      <dgm:prSet presAssocID="{2F09281C-2863-4EDC-98B7-DE0004C2B768}" presName="text_2" presStyleLbl="node1" presStyleIdx="1" presStyleCnt="3">
        <dgm:presLayoutVars>
          <dgm:bulletEnabled val="1"/>
        </dgm:presLayoutVars>
      </dgm:prSet>
      <dgm:spPr/>
      <dgm:t>
        <a:bodyPr/>
        <a:lstStyle/>
        <a:p>
          <a:endParaRPr lang="es-CO"/>
        </a:p>
      </dgm:t>
    </dgm:pt>
    <dgm:pt modelId="{16246A5C-D256-4E02-BED1-6BF4D7D8A9A1}" type="pres">
      <dgm:prSet presAssocID="{2F09281C-2863-4EDC-98B7-DE0004C2B768}" presName="accent_2" presStyleCnt="0"/>
      <dgm:spPr/>
    </dgm:pt>
    <dgm:pt modelId="{C7FCAAFE-FD02-47AD-B506-584D6EF9DCBC}" type="pres">
      <dgm:prSet presAssocID="{2F09281C-2863-4EDC-98B7-DE0004C2B768}" presName="accentRepeatNode" presStyleLbl="solidFgAcc1" presStyleIdx="1" presStyleCnt="3"/>
      <dgm:spPr/>
    </dgm:pt>
    <dgm:pt modelId="{E82A19BB-A3EC-4144-9240-0577B3F372CD}" type="pres">
      <dgm:prSet presAssocID="{6500E87D-ACD8-41FE-A8AA-051BD7C9E238}" presName="text_3" presStyleLbl="node1" presStyleIdx="2" presStyleCnt="3">
        <dgm:presLayoutVars>
          <dgm:bulletEnabled val="1"/>
        </dgm:presLayoutVars>
      </dgm:prSet>
      <dgm:spPr/>
      <dgm:t>
        <a:bodyPr/>
        <a:lstStyle/>
        <a:p>
          <a:endParaRPr lang="es-CO"/>
        </a:p>
      </dgm:t>
    </dgm:pt>
    <dgm:pt modelId="{881D4F57-4753-4BE7-8EC1-BAC22B05C777}" type="pres">
      <dgm:prSet presAssocID="{6500E87D-ACD8-41FE-A8AA-051BD7C9E238}" presName="accent_3" presStyleCnt="0"/>
      <dgm:spPr/>
    </dgm:pt>
    <dgm:pt modelId="{87A5C254-4F71-4DEF-AE33-67EF957DE02B}" type="pres">
      <dgm:prSet presAssocID="{6500E87D-ACD8-41FE-A8AA-051BD7C9E238}" presName="accentRepeatNode" presStyleLbl="solidFgAcc1" presStyleIdx="2" presStyleCnt="3"/>
      <dgm:spPr/>
    </dgm:pt>
  </dgm:ptLst>
  <dgm:cxnLst>
    <dgm:cxn modelId="{1A4AD9F0-C45B-474F-9644-5B8D0DD73945}" type="presOf" srcId="{2F09281C-2863-4EDC-98B7-DE0004C2B768}" destId="{A7B73588-88D0-4DE8-B4FF-ED53DA5B94BE}" srcOrd="0" destOrd="0" presId="urn:microsoft.com/office/officeart/2008/layout/VerticalCurvedList"/>
    <dgm:cxn modelId="{EC491EF6-5BB2-4544-91D9-0F82908196CC}" type="presOf" srcId="{82756264-6430-4114-B3D6-F5D77D8E7ACB}" destId="{169039F8-063E-4706-B15B-81FE94CA6F44}" srcOrd="0" destOrd="0" presId="urn:microsoft.com/office/officeart/2008/layout/VerticalCurvedList"/>
    <dgm:cxn modelId="{B7C5C74D-4485-4184-8884-66103D0A5B3D}" type="presOf" srcId="{6A184A0A-B0C9-421E-906F-6C7EED37B133}" destId="{27A43CBF-D79D-4F23-AF7D-E77C9CB23806}" srcOrd="0" destOrd="0" presId="urn:microsoft.com/office/officeart/2008/layout/VerticalCurvedList"/>
    <dgm:cxn modelId="{28C53605-5B17-4DE2-A1FB-CBC71F671C98}" srcId="{82756264-6430-4114-B3D6-F5D77D8E7ACB}" destId="{2F09281C-2863-4EDC-98B7-DE0004C2B768}" srcOrd="1" destOrd="0" parTransId="{1A14559D-DC2B-4366-A534-06E1771B0D84}" sibTransId="{0CC0CA67-4A07-446E-BE0B-689C355C0AFB}"/>
    <dgm:cxn modelId="{3A1AFA39-023E-4FA5-8AB9-2684CD31A8C9}" type="presOf" srcId="{93878B2E-F234-4832-A764-84198D46CEFC}" destId="{B4C1830E-7F4B-447C-9E47-AE874E03D84D}" srcOrd="0" destOrd="0" presId="urn:microsoft.com/office/officeart/2008/layout/VerticalCurvedList"/>
    <dgm:cxn modelId="{46F3163A-43CC-40BB-BA8C-BFCE567EE402}" type="presOf" srcId="{6500E87D-ACD8-41FE-A8AA-051BD7C9E238}" destId="{E82A19BB-A3EC-4144-9240-0577B3F372CD}" srcOrd="0" destOrd="0" presId="urn:microsoft.com/office/officeart/2008/layout/VerticalCurvedList"/>
    <dgm:cxn modelId="{3FD55B40-5588-4954-8570-72CFDA311873}" srcId="{82756264-6430-4114-B3D6-F5D77D8E7ACB}" destId="{93878B2E-F234-4832-A764-84198D46CEFC}" srcOrd="0" destOrd="0" parTransId="{32C3B725-689E-4141-9759-8D61EDD50C10}" sibTransId="{6A184A0A-B0C9-421E-906F-6C7EED37B133}"/>
    <dgm:cxn modelId="{BCD42ACB-DAD0-41A0-89A6-4583C9182E4B}" srcId="{82756264-6430-4114-B3D6-F5D77D8E7ACB}" destId="{6500E87D-ACD8-41FE-A8AA-051BD7C9E238}" srcOrd="2" destOrd="0" parTransId="{962B98C9-BA9C-4588-83BA-91D399AB04AB}" sibTransId="{C05DA4A5-4281-4A45-926D-E355AF895891}"/>
    <dgm:cxn modelId="{E4882990-3A49-4E1A-ABDB-6997EBC31E81}" type="presParOf" srcId="{169039F8-063E-4706-B15B-81FE94CA6F44}" destId="{E6298048-C624-40AF-9649-42BF2444012A}" srcOrd="0" destOrd="0" presId="urn:microsoft.com/office/officeart/2008/layout/VerticalCurvedList"/>
    <dgm:cxn modelId="{92E41D5F-D561-485C-BEE6-090015E777C8}" type="presParOf" srcId="{E6298048-C624-40AF-9649-42BF2444012A}" destId="{4DAAB686-81E8-42F3-93D0-C37123127443}" srcOrd="0" destOrd="0" presId="urn:microsoft.com/office/officeart/2008/layout/VerticalCurvedList"/>
    <dgm:cxn modelId="{5D96922F-FBAF-4661-8422-D5C003ECDCAD}" type="presParOf" srcId="{4DAAB686-81E8-42F3-93D0-C37123127443}" destId="{113B406C-F41C-432B-BC31-A5E05B6FEF40}" srcOrd="0" destOrd="0" presId="urn:microsoft.com/office/officeart/2008/layout/VerticalCurvedList"/>
    <dgm:cxn modelId="{D04E4076-1DD2-4B7F-BA12-E2783C5305B9}" type="presParOf" srcId="{4DAAB686-81E8-42F3-93D0-C37123127443}" destId="{27A43CBF-D79D-4F23-AF7D-E77C9CB23806}" srcOrd="1" destOrd="0" presId="urn:microsoft.com/office/officeart/2008/layout/VerticalCurvedList"/>
    <dgm:cxn modelId="{2C11CABC-FF15-4F96-A0B9-68FB7B5C4370}" type="presParOf" srcId="{4DAAB686-81E8-42F3-93D0-C37123127443}" destId="{58A35057-3DC7-4A92-9F31-38950F082541}" srcOrd="2" destOrd="0" presId="urn:microsoft.com/office/officeart/2008/layout/VerticalCurvedList"/>
    <dgm:cxn modelId="{53299D04-B190-4461-B8F4-A6FB0D8C48B5}" type="presParOf" srcId="{4DAAB686-81E8-42F3-93D0-C37123127443}" destId="{9015E642-72D0-4963-A24B-C3B9E09CC497}" srcOrd="3" destOrd="0" presId="urn:microsoft.com/office/officeart/2008/layout/VerticalCurvedList"/>
    <dgm:cxn modelId="{DF87A4DE-0255-4A1C-87BA-B6268A0C393B}" type="presParOf" srcId="{E6298048-C624-40AF-9649-42BF2444012A}" destId="{B4C1830E-7F4B-447C-9E47-AE874E03D84D}" srcOrd="1" destOrd="0" presId="urn:microsoft.com/office/officeart/2008/layout/VerticalCurvedList"/>
    <dgm:cxn modelId="{EAB9361F-EA40-448C-A5DB-4A433EA6685F}" type="presParOf" srcId="{E6298048-C624-40AF-9649-42BF2444012A}" destId="{38A5B1D3-90EF-406B-99D7-733FC09D3925}" srcOrd="2" destOrd="0" presId="urn:microsoft.com/office/officeart/2008/layout/VerticalCurvedList"/>
    <dgm:cxn modelId="{48A168F6-7C30-4AD9-B9DB-D96F17829372}" type="presParOf" srcId="{38A5B1D3-90EF-406B-99D7-733FC09D3925}" destId="{31A8F866-C2DB-4AD9-B6B0-13526B6AFA71}" srcOrd="0" destOrd="0" presId="urn:microsoft.com/office/officeart/2008/layout/VerticalCurvedList"/>
    <dgm:cxn modelId="{8F9195FE-62AD-4857-BA58-DCB09F00D504}" type="presParOf" srcId="{E6298048-C624-40AF-9649-42BF2444012A}" destId="{A7B73588-88D0-4DE8-B4FF-ED53DA5B94BE}" srcOrd="3" destOrd="0" presId="urn:microsoft.com/office/officeart/2008/layout/VerticalCurvedList"/>
    <dgm:cxn modelId="{9D0C9447-6870-4DA5-85D8-88F3509E5712}" type="presParOf" srcId="{E6298048-C624-40AF-9649-42BF2444012A}" destId="{16246A5C-D256-4E02-BED1-6BF4D7D8A9A1}" srcOrd="4" destOrd="0" presId="urn:microsoft.com/office/officeart/2008/layout/VerticalCurvedList"/>
    <dgm:cxn modelId="{CAB36789-0DAE-4399-8540-292C2F30C2A0}" type="presParOf" srcId="{16246A5C-D256-4E02-BED1-6BF4D7D8A9A1}" destId="{C7FCAAFE-FD02-47AD-B506-584D6EF9DCBC}" srcOrd="0" destOrd="0" presId="urn:microsoft.com/office/officeart/2008/layout/VerticalCurvedList"/>
    <dgm:cxn modelId="{9C9F86FF-EE06-4D66-B9D2-9A29DA974880}" type="presParOf" srcId="{E6298048-C624-40AF-9649-42BF2444012A}" destId="{E82A19BB-A3EC-4144-9240-0577B3F372CD}" srcOrd="5" destOrd="0" presId="urn:microsoft.com/office/officeart/2008/layout/VerticalCurvedList"/>
    <dgm:cxn modelId="{20652A14-F6DA-4E57-8775-BA6E0C91B258}" type="presParOf" srcId="{E6298048-C624-40AF-9649-42BF2444012A}" destId="{881D4F57-4753-4BE7-8EC1-BAC22B05C777}" srcOrd="6" destOrd="0" presId="urn:microsoft.com/office/officeart/2008/layout/VerticalCurvedList"/>
    <dgm:cxn modelId="{E4436840-0BA8-45AC-B625-86A0A130B146}" type="presParOf" srcId="{881D4F57-4753-4BE7-8EC1-BAC22B05C777}" destId="{87A5C254-4F71-4DEF-AE33-67EF957DE02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4B2BE-90EF-4F4A-A19C-A7875707A7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9E6DC4E5-E012-4840-B38D-9131BD3FDA35}">
      <dgm:prSet phldrT="[Texto]"/>
      <dgm:spPr/>
      <dgm:t>
        <a:bodyPr/>
        <a:lstStyle/>
        <a:p>
          <a:r>
            <a:rPr lang="es-CO" i="0" dirty="0" smtClean="0"/>
            <a:t>1) La catequesis como preparación para la vida litúrgica.</a:t>
          </a:r>
          <a:endParaRPr lang="es-CO" i="0" dirty="0"/>
        </a:p>
      </dgm:t>
    </dgm:pt>
    <dgm:pt modelId="{774E1BAA-7316-471B-B9DF-76BD44E91D0E}" type="parTrans" cxnId="{3024B3B1-A872-4769-9E62-1DC2F70224F4}">
      <dgm:prSet/>
      <dgm:spPr/>
      <dgm:t>
        <a:bodyPr/>
        <a:lstStyle/>
        <a:p>
          <a:endParaRPr lang="es-CO"/>
        </a:p>
      </dgm:t>
    </dgm:pt>
    <dgm:pt modelId="{222DA655-CF29-47C5-9193-4C7CFEBBB57A}" type="sibTrans" cxnId="{3024B3B1-A872-4769-9E62-1DC2F70224F4}">
      <dgm:prSet/>
      <dgm:spPr/>
      <dgm:t>
        <a:bodyPr/>
        <a:lstStyle/>
        <a:p>
          <a:endParaRPr lang="es-CO"/>
        </a:p>
      </dgm:t>
    </dgm:pt>
    <dgm:pt modelId="{E3921C25-074D-4AA5-9A86-1A9EB04B260E}">
      <dgm:prSet phldrT="[Texto]"/>
      <dgm:spPr/>
      <dgm:t>
        <a:bodyPr/>
        <a:lstStyle/>
        <a:p>
          <a:r>
            <a:rPr lang="es-CO" i="0" dirty="0" smtClean="0"/>
            <a:t>2) La liturgia como catequesis en acto.</a:t>
          </a:r>
          <a:endParaRPr lang="es-CO" i="0" dirty="0"/>
        </a:p>
      </dgm:t>
    </dgm:pt>
    <dgm:pt modelId="{76B8482A-5339-4508-BA63-F9B8FC4A9A81}" type="parTrans" cxnId="{24C0A567-BA47-43A1-AC28-9DA8C66F7A1E}">
      <dgm:prSet/>
      <dgm:spPr/>
      <dgm:t>
        <a:bodyPr/>
        <a:lstStyle/>
        <a:p>
          <a:endParaRPr lang="es-CO"/>
        </a:p>
      </dgm:t>
    </dgm:pt>
    <dgm:pt modelId="{C1120A91-EA65-47E8-A92A-D9E3B08F0C11}" type="sibTrans" cxnId="{24C0A567-BA47-43A1-AC28-9DA8C66F7A1E}">
      <dgm:prSet/>
      <dgm:spPr/>
      <dgm:t>
        <a:bodyPr/>
        <a:lstStyle/>
        <a:p>
          <a:endParaRPr lang="es-CO"/>
        </a:p>
      </dgm:t>
    </dgm:pt>
    <dgm:pt modelId="{A6DC8881-8E7E-45B0-82A1-28DF5470FE8B}">
      <dgm:prSet phldrT="[Texto]"/>
      <dgm:spPr/>
      <dgm:t>
        <a:bodyPr/>
        <a:lstStyle/>
        <a:p>
          <a:r>
            <a:rPr lang="es-CO" i="0" dirty="0" smtClean="0"/>
            <a:t>3) La liturgia como fuente de la catequesis.</a:t>
          </a:r>
          <a:endParaRPr lang="es-CO" i="0" dirty="0"/>
        </a:p>
      </dgm:t>
    </dgm:pt>
    <dgm:pt modelId="{E4F45177-A4C5-43A5-AB38-3801EC0C6FF6}" type="parTrans" cxnId="{2F6AFF9C-F3BF-4658-BC77-5787AB56BF9D}">
      <dgm:prSet/>
      <dgm:spPr/>
      <dgm:t>
        <a:bodyPr/>
        <a:lstStyle/>
        <a:p>
          <a:endParaRPr lang="es-CO"/>
        </a:p>
      </dgm:t>
    </dgm:pt>
    <dgm:pt modelId="{E6AC7FB5-172E-4D64-A25E-AD2136C1852F}" type="sibTrans" cxnId="{2F6AFF9C-F3BF-4658-BC77-5787AB56BF9D}">
      <dgm:prSet/>
      <dgm:spPr/>
      <dgm:t>
        <a:bodyPr/>
        <a:lstStyle/>
        <a:p>
          <a:endParaRPr lang="es-CO"/>
        </a:p>
      </dgm:t>
    </dgm:pt>
    <dgm:pt modelId="{D9B8C3C8-8332-4C22-98C5-26C202DB1AF9}" type="pres">
      <dgm:prSet presAssocID="{09E4B2BE-90EF-4F4A-A19C-A7875707A7DD}" presName="Name0" presStyleCnt="0">
        <dgm:presLayoutVars>
          <dgm:chMax val="7"/>
          <dgm:chPref val="7"/>
          <dgm:dir/>
        </dgm:presLayoutVars>
      </dgm:prSet>
      <dgm:spPr/>
      <dgm:t>
        <a:bodyPr/>
        <a:lstStyle/>
        <a:p>
          <a:endParaRPr lang="es-CO"/>
        </a:p>
      </dgm:t>
    </dgm:pt>
    <dgm:pt modelId="{B4DA57AA-DE97-4D83-80FD-FAF55D55C1D1}" type="pres">
      <dgm:prSet presAssocID="{09E4B2BE-90EF-4F4A-A19C-A7875707A7DD}" presName="Name1" presStyleCnt="0"/>
      <dgm:spPr/>
    </dgm:pt>
    <dgm:pt modelId="{D18B1C9E-2E72-4D51-BBBE-3F395A1D3728}" type="pres">
      <dgm:prSet presAssocID="{09E4B2BE-90EF-4F4A-A19C-A7875707A7DD}" presName="cycle" presStyleCnt="0"/>
      <dgm:spPr/>
    </dgm:pt>
    <dgm:pt modelId="{4500805C-2A7F-43B5-B268-0E0AC044587A}" type="pres">
      <dgm:prSet presAssocID="{09E4B2BE-90EF-4F4A-A19C-A7875707A7DD}" presName="srcNode" presStyleLbl="node1" presStyleIdx="0" presStyleCnt="3"/>
      <dgm:spPr/>
    </dgm:pt>
    <dgm:pt modelId="{CB7EA7F6-A14E-4764-8705-C49C07DF26BC}" type="pres">
      <dgm:prSet presAssocID="{09E4B2BE-90EF-4F4A-A19C-A7875707A7DD}" presName="conn" presStyleLbl="parChTrans1D2" presStyleIdx="0" presStyleCnt="1"/>
      <dgm:spPr/>
      <dgm:t>
        <a:bodyPr/>
        <a:lstStyle/>
        <a:p>
          <a:endParaRPr lang="es-CO"/>
        </a:p>
      </dgm:t>
    </dgm:pt>
    <dgm:pt modelId="{61AE43D4-FEF2-4805-B726-E3C725896407}" type="pres">
      <dgm:prSet presAssocID="{09E4B2BE-90EF-4F4A-A19C-A7875707A7DD}" presName="extraNode" presStyleLbl="node1" presStyleIdx="0" presStyleCnt="3"/>
      <dgm:spPr/>
    </dgm:pt>
    <dgm:pt modelId="{2A5ADA49-0AF5-4D81-A194-CD0756E0779D}" type="pres">
      <dgm:prSet presAssocID="{09E4B2BE-90EF-4F4A-A19C-A7875707A7DD}" presName="dstNode" presStyleLbl="node1" presStyleIdx="0" presStyleCnt="3"/>
      <dgm:spPr/>
    </dgm:pt>
    <dgm:pt modelId="{27E4CA8F-73E6-4E38-A993-C40B362CA206}" type="pres">
      <dgm:prSet presAssocID="{9E6DC4E5-E012-4840-B38D-9131BD3FDA35}" presName="text_1" presStyleLbl="node1" presStyleIdx="0" presStyleCnt="3">
        <dgm:presLayoutVars>
          <dgm:bulletEnabled val="1"/>
        </dgm:presLayoutVars>
      </dgm:prSet>
      <dgm:spPr/>
      <dgm:t>
        <a:bodyPr/>
        <a:lstStyle/>
        <a:p>
          <a:endParaRPr lang="es-CO"/>
        </a:p>
      </dgm:t>
    </dgm:pt>
    <dgm:pt modelId="{0DE4C713-EBD1-4F08-B81A-AFC673358AB7}" type="pres">
      <dgm:prSet presAssocID="{9E6DC4E5-E012-4840-B38D-9131BD3FDA35}" presName="accent_1" presStyleCnt="0"/>
      <dgm:spPr/>
    </dgm:pt>
    <dgm:pt modelId="{43199F52-5225-406F-9035-EB5E32D1DF85}" type="pres">
      <dgm:prSet presAssocID="{9E6DC4E5-E012-4840-B38D-9131BD3FDA35}" presName="accentRepeatNode" presStyleLbl="solidFgAcc1" presStyleIdx="0" presStyleCnt="3"/>
      <dgm:spPr/>
    </dgm:pt>
    <dgm:pt modelId="{0390DDFC-D08F-4F68-BEDE-12AA906E78E9}" type="pres">
      <dgm:prSet presAssocID="{E3921C25-074D-4AA5-9A86-1A9EB04B260E}" presName="text_2" presStyleLbl="node1" presStyleIdx="1" presStyleCnt="3">
        <dgm:presLayoutVars>
          <dgm:bulletEnabled val="1"/>
        </dgm:presLayoutVars>
      </dgm:prSet>
      <dgm:spPr/>
      <dgm:t>
        <a:bodyPr/>
        <a:lstStyle/>
        <a:p>
          <a:endParaRPr lang="es-CO"/>
        </a:p>
      </dgm:t>
    </dgm:pt>
    <dgm:pt modelId="{BC26ECB2-D266-4325-B083-F2FCD4EF07CA}" type="pres">
      <dgm:prSet presAssocID="{E3921C25-074D-4AA5-9A86-1A9EB04B260E}" presName="accent_2" presStyleCnt="0"/>
      <dgm:spPr/>
    </dgm:pt>
    <dgm:pt modelId="{33FCFB26-A042-417B-902D-11D73C42D022}" type="pres">
      <dgm:prSet presAssocID="{E3921C25-074D-4AA5-9A86-1A9EB04B260E}" presName="accentRepeatNode" presStyleLbl="solidFgAcc1" presStyleIdx="1" presStyleCnt="3"/>
      <dgm:spPr/>
    </dgm:pt>
    <dgm:pt modelId="{EBD69AE5-EA7B-44AC-A50E-E64823CB3EEB}" type="pres">
      <dgm:prSet presAssocID="{A6DC8881-8E7E-45B0-82A1-28DF5470FE8B}" presName="text_3" presStyleLbl="node1" presStyleIdx="2" presStyleCnt="3">
        <dgm:presLayoutVars>
          <dgm:bulletEnabled val="1"/>
        </dgm:presLayoutVars>
      </dgm:prSet>
      <dgm:spPr/>
      <dgm:t>
        <a:bodyPr/>
        <a:lstStyle/>
        <a:p>
          <a:endParaRPr lang="es-CO"/>
        </a:p>
      </dgm:t>
    </dgm:pt>
    <dgm:pt modelId="{5A1CA209-2D08-4895-B4DA-7D3BE29A80A5}" type="pres">
      <dgm:prSet presAssocID="{A6DC8881-8E7E-45B0-82A1-28DF5470FE8B}" presName="accent_3" presStyleCnt="0"/>
      <dgm:spPr/>
    </dgm:pt>
    <dgm:pt modelId="{25B56DC5-8469-4E03-AF88-A9DC75CD2405}" type="pres">
      <dgm:prSet presAssocID="{A6DC8881-8E7E-45B0-82A1-28DF5470FE8B}" presName="accentRepeatNode" presStyleLbl="solidFgAcc1" presStyleIdx="2" presStyleCnt="3"/>
      <dgm:spPr/>
    </dgm:pt>
  </dgm:ptLst>
  <dgm:cxnLst>
    <dgm:cxn modelId="{24C0A567-BA47-43A1-AC28-9DA8C66F7A1E}" srcId="{09E4B2BE-90EF-4F4A-A19C-A7875707A7DD}" destId="{E3921C25-074D-4AA5-9A86-1A9EB04B260E}" srcOrd="1" destOrd="0" parTransId="{76B8482A-5339-4508-BA63-F9B8FC4A9A81}" sibTransId="{C1120A91-EA65-47E8-A92A-D9E3B08F0C11}"/>
    <dgm:cxn modelId="{1A2A06DF-EA2D-4955-B57A-47B76EA3C7F8}" type="presOf" srcId="{9E6DC4E5-E012-4840-B38D-9131BD3FDA35}" destId="{27E4CA8F-73E6-4E38-A993-C40B362CA206}" srcOrd="0" destOrd="0" presId="urn:microsoft.com/office/officeart/2008/layout/VerticalCurvedList"/>
    <dgm:cxn modelId="{3024B3B1-A872-4769-9E62-1DC2F70224F4}" srcId="{09E4B2BE-90EF-4F4A-A19C-A7875707A7DD}" destId="{9E6DC4E5-E012-4840-B38D-9131BD3FDA35}" srcOrd="0" destOrd="0" parTransId="{774E1BAA-7316-471B-B9DF-76BD44E91D0E}" sibTransId="{222DA655-CF29-47C5-9193-4C7CFEBBB57A}"/>
    <dgm:cxn modelId="{897B74DC-B2C3-4F1A-9E37-EF9C015F0DA5}" type="presOf" srcId="{E3921C25-074D-4AA5-9A86-1A9EB04B260E}" destId="{0390DDFC-D08F-4F68-BEDE-12AA906E78E9}" srcOrd="0" destOrd="0" presId="urn:microsoft.com/office/officeart/2008/layout/VerticalCurvedList"/>
    <dgm:cxn modelId="{2F6AFF9C-F3BF-4658-BC77-5787AB56BF9D}" srcId="{09E4B2BE-90EF-4F4A-A19C-A7875707A7DD}" destId="{A6DC8881-8E7E-45B0-82A1-28DF5470FE8B}" srcOrd="2" destOrd="0" parTransId="{E4F45177-A4C5-43A5-AB38-3801EC0C6FF6}" sibTransId="{E6AC7FB5-172E-4D64-A25E-AD2136C1852F}"/>
    <dgm:cxn modelId="{2337F5A4-06D9-46D7-9FAA-78CC8D200B48}" type="presOf" srcId="{A6DC8881-8E7E-45B0-82A1-28DF5470FE8B}" destId="{EBD69AE5-EA7B-44AC-A50E-E64823CB3EEB}" srcOrd="0" destOrd="0" presId="urn:microsoft.com/office/officeart/2008/layout/VerticalCurvedList"/>
    <dgm:cxn modelId="{75237875-2427-471F-9726-AF818CBB3D87}" type="presOf" srcId="{09E4B2BE-90EF-4F4A-A19C-A7875707A7DD}" destId="{D9B8C3C8-8332-4C22-98C5-26C202DB1AF9}" srcOrd="0" destOrd="0" presId="urn:microsoft.com/office/officeart/2008/layout/VerticalCurvedList"/>
    <dgm:cxn modelId="{C93CBF0D-ECB0-4120-A871-8EC142FBD981}" type="presOf" srcId="{222DA655-CF29-47C5-9193-4C7CFEBBB57A}" destId="{CB7EA7F6-A14E-4764-8705-C49C07DF26BC}" srcOrd="0" destOrd="0" presId="urn:microsoft.com/office/officeart/2008/layout/VerticalCurvedList"/>
    <dgm:cxn modelId="{253F7F5C-F9D0-4CED-98FC-C7E579E1A5DF}" type="presParOf" srcId="{D9B8C3C8-8332-4C22-98C5-26C202DB1AF9}" destId="{B4DA57AA-DE97-4D83-80FD-FAF55D55C1D1}" srcOrd="0" destOrd="0" presId="urn:microsoft.com/office/officeart/2008/layout/VerticalCurvedList"/>
    <dgm:cxn modelId="{5A4ABC08-DE73-433C-B72C-BB578A897629}" type="presParOf" srcId="{B4DA57AA-DE97-4D83-80FD-FAF55D55C1D1}" destId="{D18B1C9E-2E72-4D51-BBBE-3F395A1D3728}" srcOrd="0" destOrd="0" presId="urn:microsoft.com/office/officeart/2008/layout/VerticalCurvedList"/>
    <dgm:cxn modelId="{ADFD6C2C-EE02-4CCC-AA7B-103FF97D53F1}" type="presParOf" srcId="{D18B1C9E-2E72-4D51-BBBE-3F395A1D3728}" destId="{4500805C-2A7F-43B5-B268-0E0AC044587A}" srcOrd="0" destOrd="0" presId="urn:microsoft.com/office/officeart/2008/layout/VerticalCurvedList"/>
    <dgm:cxn modelId="{8A306CB1-AD6A-4401-9265-F5C1CC6189FB}" type="presParOf" srcId="{D18B1C9E-2E72-4D51-BBBE-3F395A1D3728}" destId="{CB7EA7F6-A14E-4764-8705-C49C07DF26BC}" srcOrd="1" destOrd="0" presId="urn:microsoft.com/office/officeart/2008/layout/VerticalCurvedList"/>
    <dgm:cxn modelId="{71947848-ACB4-4615-BBE1-8411838676DB}" type="presParOf" srcId="{D18B1C9E-2E72-4D51-BBBE-3F395A1D3728}" destId="{61AE43D4-FEF2-4805-B726-E3C725896407}" srcOrd="2" destOrd="0" presId="urn:microsoft.com/office/officeart/2008/layout/VerticalCurvedList"/>
    <dgm:cxn modelId="{4964B60C-C333-4E34-98F1-0018AF4F140E}" type="presParOf" srcId="{D18B1C9E-2E72-4D51-BBBE-3F395A1D3728}" destId="{2A5ADA49-0AF5-4D81-A194-CD0756E0779D}" srcOrd="3" destOrd="0" presId="urn:microsoft.com/office/officeart/2008/layout/VerticalCurvedList"/>
    <dgm:cxn modelId="{BAFF2543-D869-4FFC-810B-8C7B348CF584}" type="presParOf" srcId="{B4DA57AA-DE97-4D83-80FD-FAF55D55C1D1}" destId="{27E4CA8F-73E6-4E38-A993-C40B362CA206}" srcOrd="1" destOrd="0" presId="urn:microsoft.com/office/officeart/2008/layout/VerticalCurvedList"/>
    <dgm:cxn modelId="{B8048A27-799C-4661-919E-BA7211DDCA91}" type="presParOf" srcId="{B4DA57AA-DE97-4D83-80FD-FAF55D55C1D1}" destId="{0DE4C713-EBD1-4F08-B81A-AFC673358AB7}" srcOrd="2" destOrd="0" presId="urn:microsoft.com/office/officeart/2008/layout/VerticalCurvedList"/>
    <dgm:cxn modelId="{CC137660-873A-42D7-9380-2765E9B31D0A}" type="presParOf" srcId="{0DE4C713-EBD1-4F08-B81A-AFC673358AB7}" destId="{43199F52-5225-406F-9035-EB5E32D1DF85}" srcOrd="0" destOrd="0" presId="urn:microsoft.com/office/officeart/2008/layout/VerticalCurvedList"/>
    <dgm:cxn modelId="{AE7AFAAC-13AC-426A-9CC8-FB7AE25CCA75}" type="presParOf" srcId="{B4DA57AA-DE97-4D83-80FD-FAF55D55C1D1}" destId="{0390DDFC-D08F-4F68-BEDE-12AA906E78E9}" srcOrd="3" destOrd="0" presId="urn:microsoft.com/office/officeart/2008/layout/VerticalCurvedList"/>
    <dgm:cxn modelId="{3A7A718B-5F3C-4251-A4F0-10BB196487CF}" type="presParOf" srcId="{B4DA57AA-DE97-4D83-80FD-FAF55D55C1D1}" destId="{BC26ECB2-D266-4325-B083-F2FCD4EF07CA}" srcOrd="4" destOrd="0" presId="urn:microsoft.com/office/officeart/2008/layout/VerticalCurvedList"/>
    <dgm:cxn modelId="{BA014C9E-4617-4BDF-A2CA-4EFC261A3E5F}" type="presParOf" srcId="{BC26ECB2-D266-4325-B083-F2FCD4EF07CA}" destId="{33FCFB26-A042-417B-902D-11D73C42D022}" srcOrd="0" destOrd="0" presId="urn:microsoft.com/office/officeart/2008/layout/VerticalCurvedList"/>
    <dgm:cxn modelId="{61065718-DC91-4F28-BC7C-B81F0FCB82D0}" type="presParOf" srcId="{B4DA57AA-DE97-4D83-80FD-FAF55D55C1D1}" destId="{EBD69AE5-EA7B-44AC-A50E-E64823CB3EEB}" srcOrd="5" destOrd="0" presId="urn:microsoft.com/office/officeart/2008/layout/VerticalCurvedList"/>
    <dgm:cxn modelId="{3371A011-716A-4904-B6F2-482E762E1FA2}" type="presParOf" srcId="{B4DA57AA-DE97-4D83-80FD-FAF55D55C1D1}" destId="{5A1CA209-2D08-4895-B4DA-7D3BE29A80A5}" srcOrd="6" destOrd="0" presId="urn:microsoft.com/office/officeart/2008/layout/VerticalCurvedList"/>
    <dgm:cxn modelId="{ACD1B5C2-625D-4A17-A590-03236B10C0A8}" type="presParOf" srcId="{5A1CA209-2D08-4895-B4DA-7D3BE29A80A5}" destId="{25B56DC5-8469-4E03-AF88-A9DC75CD240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F67A3-CE28-448E-9DAF-6A27103E38B8}"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CO"/>
        </a:p>
      </dgm:t>
    </dgm:pt>
    <dgm:pt modelId="{57E7BFC2-7D07-401C-9621-5B02D81755F5}">
      <dgm:prSet phldrT="[Texto]"/>
      <dgm:spPr/>
      <dgm:t>
        <a:bodyPr/>
        <a:lstStyle/>
        <a:p>
          <a:r>
            <a:rPr lang="es-CO" i="0" dirty="0" smtClean="0"/>
            <a:t>a) La catequesis como iniciación a la liturgia. </a:t>
          </a:r>
          <a:endParaRPr lang="es-CO" i="0" dirty="0"/>
        </a:p>
      </dgm:t>
    </dgm:pt>
    <dgm:pt modelId="{14225551-2B76-420E-80B0-B4A1EB0068AF}" type="parTrans" cxnId="{807B4964-E55F-41B2-9299-16880E9AB35C}">
      <dgm:prSet/>
      <dgm:spPr/>
      <dgm:t>
        <a:bodyPr/>
        <a:lstStyle/>
        <a:p>
          <a:endParaRPr lang="es-CO"/>
        </a:p>
      </dgm:t>
    </dgm:pt>
    <dgm:pt modelId="{F68802F1-0C3B-4272-BCEF-3EF5783AB36B}" type="sibTrans" cxnId="{807B4964-E55F-41B2-9299-16880E9AB35C}">
      <dgm:prSet/>
      <dgm:spPr/>
      <dgm:t>
        <a:bodyPr/>
        <a:lstStyle/>
        <a:p>
          <a:endParaRPr lang="es-CO"/>
        </a:p>
      </dgm:t>
    </dgm:pt>
    <dgm:pt modelId="{2E640DC3-9F2D-4111-AA04-E53EC32FD9CD}">
      <dgm:prSet phldrT="[Texto]"/>
      <dgm:spPr/>
      <dgm:t>
        <a:bodyPr/>
        <a:lstStyle/>
        <a:p>
          <a:r>
            <a:rPr lang="es-CO" i="0" dirty="0" smtClean="0"/>
            <a:t>b) La liturgia, catequesis en acto. </a:t>
          </a:r>
          <a:endParaRPr lang="es-CO" i="0" dirty="0"/>
        </a:p>
      </dgm:t>
    </dgm:pt>
    <dgm:pt modelId="{F35288F4-C82B-4596-8A4C-A11C0607F2CB}" type="parTrans" cxnId="{9369C514-F418-440D-A2BE-61A1C4BDB6E2}">
      <dgm:prSet/>
      <dgm:spPr/>
      <dgm:t>
        <a:bodyPr/>
        <a:lstStyle/>
        <a:p>
          <a:endParaRPr lang="es-CO"/>
        </a:p>
      </dgm:t>
    </dgm:pt>
    <dgm:pt modelId="{47413C9B-96CF-41CA-9874-593130208A78}" type="sibTrans" cxnId="{9369C514-F418-440D-A2BE-61A1C4BDB6E2}">
      <dgm:prSet/>
      <dgm:spPr/>
      <dgm:t>
        <a:bodyPr/>
        <a:lstStyle/>
        <a:p>
          <a:endParaRPr lang="es-CO"/>
        </a:p>
      </dgm:t>
    </dgm:pt>
    <dgm:pt modelId="{AE3DF356-4FA9-41F3-A5CC-1B0E2E818D55}">
      <dgm:prSet phldrT="[Texto]"/>
      <dgm:spPr/>
      <dgm:t>
        <a:bodyPr/>
        <a:lstStyle/>
        <a:p>
          <a:r>
            <a:rPr lang="es-CO" i="0" dirty="0" smtClean="0"/>
            <a:t>c) La liturgia, fuente de la catequesis. </a:t>
          </a:r>
          <a:endParaRPr lang="es-CO" i="0" dirty="0"/>
        </a:p>
      </dgm:t>
    </dgm:pt>
    <dgm:pt modelId="{548FD85A-057A-45EF-B31F-6BE1632C1075}" type="parTrans" cxnId="{7C1FB452-863A-4C87-A4B3-0809B54A26B9}">
      <dgm:prSet/>
      <dgm:spPr/>
      <dgm:t>
        <a:bodyPr/>
        <a:lstStyle/>
        <a:p>
          <a:endParaRPr lang="es-CO"/>
        </a:p>
      </dgm:t>
    </dgm:pt>
    <dgm:pt modelId="{56F2C422-EE32-495F-9BF0-BED7C941F69F}" type="sibTrans" cxnId="{7C1FB452-863A-4C87-A4B3-0809B54A26B9}">
      <dgm:prSet/>
      <dgm:spPr/>
      <dgm:t>
        <a:bodyPr/>
        <a:lstStyle/>
        <a:p>
          <a:endParaRPr lang="es-CO"/>
        </a:p>
      </dgm:t>
    </dgm:pt>
    <dgm:pt modelId="{051D8113-41C6-47B2-92E3-22D710D6ADF4}" type="pres">
      <dgm:prSet presAssocID="{1D1F67A3-CE28-448E-9DAF-6A27103E38B8}" presName="linear" presStyleCnt="0">
        <dgm:presLayoutVars>
          <dgm:dir/>
          <dgm:animLvl val="lvl"/>
          <dgm:resizeHandles val="exact"/>
        </dgm:presLayoutVars>
      </dgm:prSet>
      <dgm:spPr/>
      <dgm:t>
        <a:bodyPr/>
        <a:lstStyle/>
        <a:p>
          <a:endParaRPr lang="es-CO"/>
        </a:p>
      </dgm:t>
    </dgm:pt>
    <dgm:pt modelId="{3FF8482D-97FF-4062-9FA1-14488E9F464F}" type="pres">
      <dgm:prSet presAssocID="{57E7BFC2-7D07-401C-9621-5B02D81755F5}" presName="parentLin" presStyleCnt="0"/>
      <dgm:spPr/>
    </dgm:pt>
    <dgm:pt modelId="{1F36916D-43DC-4889-BDDA-8A7FE5BE4C5E}" type="pres">
      <dgm:prSet presAssocID="{57E7BFC2-7D07-401C-9621-5B02D81755F5}" presName="parentLeftMargin" presStyleLbl="node1" presStyleIdx="0" presStyleCnt="3"/>
      <dgm:spPr/>
      <dgm:t>
        <a:bodyPr/>
        <a:lstStyle/>
        <a:p>
          <a:endParaRPr lang="es-CO"/>
        </a:p>
      </dgm:t>
    </dgm:pt>
    <dgm:pt modelId="{0C78569E-A11A-44DD-82ED-5B6DAFD6733A}" type="pres">
      <dgm:prSet presAssocID="{57E7BFC2-7D07-401C-9621-5B02D81755F5}" presName="parentText" presStyleLbl="node1" presStyleIdx="0" presStyleCnt="3">
        <dgm:presLayoutVars>
          <dgm:chMax val="0"/>
          <dgm:bulletEnabled val="1"/>
        </dgm:presLayoutVars>
      </dgm:prSet>
      <dgm:spPr/>
      <dgm:t>
        <a:bodyPr/>
        <a:lstStyle/>
        <a:p>
          <a:endParaRPr lang="es-CO"/>
        </a:p>
      </dgm:t>
    </dgm:pt>
    <dgm:pt modelId="{6123DA47-CF37-4A74-BF6F-26A3D8D2E372}" type="pres">
      <dgm:prSet presAssocID="{57E7BFC2-7D07-401C-9621-5B02D81755F5}" presName="negativeSpace" presStyleCnt="0"/>
      <dgm:spPr/>
    </dgm:pt>
    <dgm:pt modelId="{94BF91BE-D90A-4E88-BBF8-92FBB0A5E56A}" type="pres">
      <dgm:prSet presAssocID="{57E7BFC2-7D07-401C-9621-5B02D81755F5}" presName="childText" presStyleLbl="conFgAcc1" presStyleIdx="0" presStyleCnt="3">
        <dgm:presLayoutVars>
          <dgm:bulletEnabled val="1"/>
        </dgm:presLayoutVars>
      </dgm:prSet>
      <dgm:spPr/>
    </dgm:pt>
    <dgm:pt modelId="{D7045345-4756-4925-BDFD-AE7E3FDA5D62}" type="pres">
      <dgm:prSet presAssocID="{F68802F1-0C3B-4272-BCEF-3EF5783AB36B}" presName="spaceBetweenRectangles" presStyleCnt="0"/>
      <dgm:spPr/>
    </dgm:pt>
    <dgm:pt modelId="{F934DDEA-B058-4C94-9C27-70AC071043F7}" type="pres">
      <dgm:prSet presAssocID="{2E640DC3-9F2D-4111-AA04-E53EC32FD9CD}" presName="parentLin" presStyleCnt="0"/>
      <dgm:spPr/>
    </dgm:pt>
    <dgm:pt modelId="{C36C569A-AAE4-4195-9968-8855C917138A}" type="pres">
      <dgm:prSet presAssocID="{2E640DC3-9F2D-4111-AA04-E53EC32FD9CD}" presName="parentLeftMargin" presStyleLbl="node1" presStyleIdx="0" presStyleCnt="3"/>
      <dgm:spPr/>
      <dgm:t>
        <a:bodyPr/>
        <a:lstStyle/>
        <a:p>
          <a:endParaRPr lang="es-CO"/>
        </a:p>
      </dgm:t>
    </dgm:pt>
    <dgm:pt modelId="{C19E5C30-8F52-4E37-A64D-F264B0248AE9}" type="pres">
      <dgm:prSet presAssocID="{2E640DC3-9F2D-4111-AA04-E53EC32FD9CD}" presName="parentText" presStyleLbl="node1" presStyleIdx="1" presStyleCnt="3">
        <dgm:presLayoutVars>
          <dgm:chMax val="0"/>
          <dgm:bulletEnabled val="1"/>
        </dgm:presLayoutVars>
      </dgm:prSet>
      <dgm:spPr/>
      <dgm:t>
        <a:bodyPr/>
        <a:lstStyle/>
        <a:p>
          <a:endParaRPr lang="es-CO"/>
        </a:p>
      </dgm:t>
    </dgm:pt>
    <dgm:pt modelId="{9ACA942A-3D5C-411E-84B2-ADE112663A01}" type="pres">
      <dgm:prSet presAssocID="{2E640DC3-9F2D-4111-AA04-E53EC32FD9CD}" presName="negativeSpace" presStyleCnt="0"/>
      <dgm:spPr/>
    </dgm:pt>
    <dgm:pt modelId="{E62F4D21-80D4-497A-9382-4C1B275CEB6E}" type="pres">
      <dgm:prSet presAssocID="{2E640DC3-9F2D-4111-AA04-E53EC32FD9CD}" presName="childText" presStyleLbl="conFgAcc1" presStyleIdx="1" presStyleCnt="3">
        <dgm:presLayoutVars>
          <dgm:bulletEnabled val="1"/>
        </dgm:presLayoutVars>
      </dgm:prSet>
      <dgm:spPr/>
    </dgm:pt>
    <dgm:pt modelId="{553DC771-86DC-4798-8395-900DEE0BCD90}" type="pres">
      <dgm:prSet presAssocID="{47413C9B-96CF-41CA-9874-593130208A78}" presName="spaceBetweenRectangles" presStyleCnt="0"/>
      <dgm:spPr/>
    </dgm:pt>
    <dgm:pt modelId="{57D34A0E-9356-4380-B153-420278411CB9}" type="pres">
      <dgm:prSet presAssocID="{AE3DF356-4FA9-41F3-A5CC-1B0E2E818D55}" presName="parentLin" presStyleCnt="0"/>
      <dgm:spPr/>
    </dgm:pt>
    <dgm:pt modelId="{5C1932BE-AE5B-42D5-841F-04FAA7D68237}" type="pres">
      <dgm:prSet presAssocID="{AE3DF356-4FA9-41F3-A5CC-1B0E2E818D55}" presName="parentLeftMargin" presStyleLbl="node1" presStyleIdx="1" presStyleCnt="3"/>
      <dgm:spPr/>
      <dgm:t>
        <a:bodyPr/>
        <a:lstStyle/>
        <a:p>
          <a:endParaRPr lang="es-CO"/>
        </a:p>
      </dgm:t>
    </dgm:pt>
    <dgm:pt modelId="{59E321B3-86C2-43B5-BEF3-B266B84D4C27}" type="pres">
      <dgm:prSet presAssocID="{AE3DF356-4FA9-41F3-A5CC-1B0E2E818D55}" presName="parentText" presStyleLbl="node1" presStyleIdx="2" presStyleCnt="3">
        <dgm:presLayoutVars>
          <dgm:chMax val="0"/>
          <dgm:bulletEnabled val="1"/>
        </dgm:presLayoutVars>
      </dgm:prSet>
      <dgm:spPr/>
      <dgm:t>
        <a:bodyPr/>
        <a:lstStyle/>
        <a:p>
          <a:endParaRPr lang="es-CO"/>
        </a:p>
      </dgm:t>
    </dgm:pt>
    <dgm:pt modelId="{FF1E67F6-7BF3-4AC2-AD8B-59DC7856B182}" type="pres">
      <dgm:prSet presAssocID="{AE3DF356-4FA9-41F3-A5CC-1B0E2E818D55}" presName="negativeSpace" presStyleCnt="0"/>
      <dgm:spPr/>
    </dgm:pt>
    <dgm:pt modelId="{7D694A83-6D13-4F5B-AFBD-D6E2C62CA2E0}" type="pres">
      <dgm:prSet presAssocID="{AE3DF356-4FA9-41F3-A5CC-1B0E2E818D55}" presName="childText" presStyleLbl="conFgAcc1" presStyleIdx="2" presStyleCnt="3">
        <dgm:presLayoutVars>
          <dgm:bulletEnabled val="1"/>
        </dgm:presLayoutVars>
      </dgm:prSet>
      <dgm:spPr/>
    </dgm:pt>
  </dgm:ptLst>
  <dgm:cxnLst>
    <dgm:cxn modelId="{9369C514-F418-440D-A2BE-61A1C4BDB6E2}" srcId="{1D1F67A3-CE28-448E-9DAF-6A27103E38B8}" destId="{2E640DC3-9F2D-4111-AA04-E53EC32FD9CD}" srcOrd="1" destOrd="0" parTransId="{F35288F4-C82B-4596-8A4C-A11C0607F2CB}" sibTransId="{47413C9B-96CF-41CA-9874-593130208A78}"/>
    <dgm:cxn modelId="{E1B1F8D2-685A-4742-ADF3-C72A28EDFA27}" type="presOf" srcId="{2E640DC3-9F2D-4111-AA04-E53EC32FD9CD}" destId="{C19E5C30-8F52-4E37-A64D-F264B0248AE9}" srcOrd="1" destOrd="0" presId="urn:microsoft.com/office/officeart/2005/8/layout/list1"/>
    <dgm:cxn modelId="{807B4964-E55F-41B2-9299-16880E9AB35C}" srcId="{1D1F67A3-CE28-448E-9DAF-6A27103E38B8}" destId="{57E7BFC2-7D07-401C-9621-5B02D81755F5}" srcOrd="0" destOrd="0" parTransId="{14225551-2B76-420E-80B0-B4A1EB0068AF}" sibTransId="{F68802F1-0C3B-4272-BCEF-3EF5783AB36B}"/>
    <dgm:cxn modelId="{3660CF15-7A1C-4BD0-84C8-827EF77B42CA}" type="presOf" srcId="{57E7BFC2-7D07-401C-9621-5B02D81755F5}" destId="{1F36916D-43DC-4889-BDDA-8A7FE5BE4C5E}" srcOrd="0" destOrd="0" presId="urn:microsoft.com/office/officeart/2005/8/layout/list1"/>
    <dgm:cxn modelId="{99F469FA-F4D1-47C9-B2D6-C0F5FA6AA6D0}" type="presOf" srcId="{2E640DC3-9F2D-4111-AA04-E53EC32FD9CD}" destId="{C36C569A-AAE4-4195-9968-8855C917138A}" srcOrd="0" destOrd="0" presId="urn:microsoft.com/office/officeart/2005/8/layout/list1"/>
    <dgm:cxn modelId="{DEE27B6E-CAAF-4580-BBF5-B92CA8DE3D9A}" type="presOf" srcId="{57E7BFC2-7D07-401C-9621-5B02D81755F5}" destId="{0C78569E-A11A-44DD-82ED-5B6DAFD6733A}" srcOrd="1" destOrd="0" presId="urn:microsoft.com/office/officeart/2005/8/layout/list1"/>
    <dgm:cxn modelId="{AEFFE761-49AE-49D9-9837-B050EA5D5109}" type="presOf" srcId="{1D1F67A3-CE28-448E-9DAF-6A27103E38B8}" destId="{051D8113-41C6-47B2-92E3-22D710D6ADF4}" srcOrd="0" destOrd="0" presId="urn:microsoft.com/office/officeart/2005/8/layout/list1"/>
    <dgm:cxn modelId="{EDEE065E-9C90-4FC6-8929-F21B16D59F0B}" type="presOf" srcId="{AE3DF356-4FA9-41F3-A5CC-1B0E2E818D55}" destId="{5C1932BE-AE5B-42D5-841F-04FAA7D68237}" srcOrd="0" destOrd="0" presId="urn:microsoft.com/office/officeart/2005/8/layout/list1"/>
    <dgm:cxn modelId="{7C1FB452-863A-4C87-A4B3-0809B54A26B9}" srcId="{1D1F67A3-CE28-448E-9DAF-6A27103E38B8}" destId="{AE3DF356-4FA9-41F3-A5CC-1B0E2E818D55}" srcOrd="2" destOrd="0" parTransId="{548FD85A-057A-45EF-B31F-6BE1632C1075}" sibTransId="{56F2C422-EE32-495F-9BF0-BED7C941F69F}"/>
    <dgm:cxn modelId="{6C5DFE2B-630B-475C-BBD2-908EB7B63B12}" type="presOf" srcId="{AE3DF356-4FA9-41F3-A5CC-1B0E2E818D55}" destId="{59E321B3-86C2-43B5-BEF3-B266B84D4C27}" srcOrd="1" destOrd="0" presId="urn:microsoft.com/office/officeart/2005/8/layout/list1"/>
    <dgm:cxn modelId="{9D214391-78FD-42C0-8DD6-379E15545A41}" type="presParOf" srcId="{051D8113-41C6-47B2-92E3-22D710D6ADF4}" destId="{3FF8482D-97FF-4062-9FA1-14488E9F464F}" srcOrd="0" destOrd="0" presId="urn:microsoft.com/office/officeart/2005/8/layout/list1"/>
    <dgm:cxn modelId="{62245E51-1460-44A2-BB4A-85AA1B025835}" type="presParOf" srcId="{3FF8482D-97FF-4062-9FA1-14488E9F464F}" destId="{1F36916D-43DC-4889-BDDA-8A7FE5BE4C5E}" srcOrd="0" destOrd="0" presId="urn:microsoft.com/office/officeart/2005/8/layout/list1"/>
    <dgm:cxn modelId="{732D2EF8-A875-4297-84A7-3280A2550F37}" type="presParOf" srcId="{3FF8482D-97FF-4062-9FA1-14488E9F464F}" destId="{0C78569E-A11A-44DD-82ED-5B6DAFD6733A}" srcOrd="1" destOrd="0" presId="urn:microsoft.com/office/officeart/2005/8/layout/list1"/>
    <dgm:cxn modelId="{89DD79DC-D405-4F85-965A-0AA69C8558FC}" type="presParOf" srcId="{051D8113-41C6-47B2-92E3-22D710D6ADF4}" destId="{6123DA47-CF37-4A74-BF6F-26A3D8D2E372}" srcOrd="1" destOrd="0" presId="urn:microsoft.com/office/officeart/2005/8/layout/list1"/>
    <dgm:cxn modelId="{83FA84E5-F6F9-4A23-BE1E-281ABCC159BA}" type="presParOf" srcId="{051D8113-41C6-47B2-92E3-22D710D6ADF4}" destId="{94BF91BE-D90A-4E88-BBF8-92FBB0A5E56A}" srcOrd="2" destOrd="0" presId="urn:microsoft.com/office/officeart/2005/8/layout/list1"/>
    <dgm:cxn modelId="{F0BA6365-B9C3-4999-B4DC-885E8CC9EB05}" type="presParOf" srcId="{051D8113-41C6-47B2-92E3-22D710D6ADF4}" destId="{D7045345-4756-4925-BDFD-AE7E3FDA5D62}" srcOrd="3" destOrd="0" presId="urn:microsoft.com/office/officeart/2005/8/layout/list1"/>
    <dgm:cxn modelId="{BA96BAC1-6257-4E8B-BC8A-29B05DDADA01}" type="presParOf" srcId="{051D8113-41C6-47B2-92E3-22D710D6ADF4}" destId="{F934DDEA-B058-4C94-9C27-70AC071043F7}" srcOrd="4" destOrd="0" presId="urn:microsoft.com/office/officeart/2005/8/layout/list1"/>
    <dgm:cxn modelId="{0C861C15-F337-4375-9A4A-400701B35CB1}" type="presParOf" srcId="{F934DDEA-B058-4C94-9C27-70AC071043F7}" destId="{C36C569A-AAE4-4195-9968-8855C917138A}" srcOrd="0" destOrd="0" presId="urn:microsoft.com/office/officeart/2005/8/layout/list1"/>
    <dgm:cxn modelId="{8D091B88-5FAA-49FD-9B26-0492E597D698}" type="presParOf" srcId="{F934DDEA-B058-4C94-9C27-70AC071043F7}" destId="{C19E5C30-8F52-4E37-A64D-F264B0248AE9}" srcOrd="1" destOrd="0" presId="urn:microsoft.com/office/officeart/2005/8/layout/list1"/>
    <dgm:cxn modelId="{CD1310E7-FD12-4F6D-9EF5-55E0CA6451A8}" type="presParOf" srcId="{051D8113-41C6-47B2-92E3-22D710D6ADF4}" destId="{9ACA942A-3D5C-411E-84B2-ADE112663A01}" srcOrd="5" destOrd="0" presId="urn:microsoft.com/office/officeart/2005/8/layout/list1"/>
    <dgm:cxn modelId="{2991B30C-81CE-4B8A-AEB8-1DC7E06B30F4}" type="presParOf" srcId="{051D8113-41C6-47B2-92E3-22D710D6ADF4}" destId="{E62F4D21-80D4-497A-9382-4C1B275CEB6E}" srcOrd="6" destOrd="0" presId="urn:microsoft.com/office/officeart/2005/8/layout/list1"/>
    <dgm:cxn modelId="{102829B7-AABD-4D9F-95ED-62BA97DD92CD}" type="presParOf" srcId="{051D8113-41C6-47B2-92E3-22D710D6ADF4}" destId="{553DC771-86DC-4798-8395-900DEE0BCD90}" srcOrd="7" destOrd="0" presId="urn:microsoft.com/office/officeart/2005/8/layout/list1"/>
    <dgm:cxn modelId="{588031AB-1A79-4262-8188-2101BDF7BCD1}" type="presParOf" srcId="{051D8113-41C6-47B2-92E3-22D710D6ADF4}" destId="{57D34A0E-9356-4380-B153-420278411CB9}" srcOrd="8" destOrd="0" presId="urn:microsoft.com/office/officeart/2005/8/layout/list1"/>
    <dgm:cxn modelId="{B11AA33B-0F97-4A07-8DF3-724488D200D0}" type="presParOf" srcId="{57D34A0E-9356-4380-B153-420278411CB9}" destId="{5C1932BE-AE5B-42D5-841F-04FAA7D68237}" srcOrd="0" destOrd="0" presId="urn:microsoft.com/office/officeart/2005/8/layout/list1"/>
    <dgm:cxn modelId="{1D5607F1-01D3-47EF-9056-BCD159BD9044}" type="presParOf" srcId="{57D34A0E-9356-4380-B153-420278411CB9}" destId="{59E321B3-86C2-43B5-BEF3-B266B84D4C27}" srcOrd="1" destOrd="0" presId="urn:microsoft.com/office/officeart/2005/8/layout/list1"/>
    <dgm:cxn modelId="{5F4A551F-BA45-44E8-A9D5-B20FA05F9321}" type="presParOf" srcId="{051D8113-41C6-47B2-92E3-22D710D6ADF4}" destId="{FF1E67F6-7BF3-4AC2-AD8B-59DC7856B182}" srcOrd="9" destOrd="0" presId="urn:microsoft.com/office/officeart/2005/8/layout/list1"/>
    <dgm:cxn modelId="{74167D6F-DF9B-4FDB-A14A-8B8466CF6966}" type="presParOf" srcId="{051D8113-41C6-47B2-92E3-22D710D6ADF4}" destId="{7D694A83-6D13-4F5B-AFBD-D6E2C62CA2E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28856B-A8F2-4CFD-B165-246CA9CB419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936568B9-E071-42D8-9AC9-B3E7467F6A74}">
      <dgm:prSet phldrT="[Texto]" custT="1"/>
      <dgm:spPr/>
      <dgm:t>
        <a:bodyPr/>
        <a:lstStyle/>
        <a:p>
          <a:pPr algn="l"/>
          <a:r>
            <a:rPr lang="es-MX" sz="3200" dirty="0" smtClean="0"/>
            <a:t>a) La interpretación de los ritos a la luz de los acontecimientos salvíficos.</a:t>
          </a:r>
          <a:endParaRPr lang="es-MX" sz="3200" dirty="0"/>
        </a:p>
      </dgm:t>
    </dgm:pt>
    <dgm:pt modelId="{89117B14-4020-4E4E-A174-6BF683708D31}" type="parTrans" cxnId="{FD72C4FA-CF37-40F9-82A9-C0715CD280A4}">
      <dgm:prSet/>
      <dgm:spPr/>
      <dgm:t>
        <a:bodyPr/>
        <a:lstStyle/>
        <a:p>
          <a:endParaRPr lang="es-MX"/>
        </a:p>
      </dgm:t>
    </dgm:pt>
    <dgm:pt modelId="{412445C9-3C04-4DFE-B00F-0D864A8F2ECB}" type="sibTrans" cxnId="{FD72C4FA-CF37-40F9-82A9-C0715CD280A4}">
      <dgm:prSet/>
      <dgm:spPr/>
      <dgm:t>
        <a:bodyPr/>
        <a:lstStyle/>
        <a:p>
          <a:endParaRPr lang="es-MX"/>
        </a:p>
      </dgm:t>
    </dgm:pt>
    <dgm:pt modelId="{435E4DF8-79C1-43F2-9388-A39CFD5847C6}">
      <dgm:prSet phldrT="[Texto]" custT="1"/>
      <dgm:spPr/>
      <dgm:t>
        <a:bodyPr/>
        <a:lstStyle/>
        <a:p>
          <a:pPr algn="l"/>
          <a:r>
            <a:rPr lang="es-MX" sz="3200" dirty="0" smtClean="0"/>
            <a:t>b) La catequesis mistagógica ha de introducir en el significado de los signos contenidos en los ritos.</a:t>
          </a:r>
          <a:endParaRPr lang="es-MX" sz="3200" dirty="0"/>
        </a:p>
      </dgm:t>
    </dgm:pt>
    <dgm:pt modelId="{94A2766C-DD89-48E7-A885-F21E44F2DC13}" type="parTrans" cxnId="{D81365C7-2BA2-4595-9AE7-92F8A7E5F0A2}">
      <dgm:prSet/>
      <dgm:spPr/>
      <dgm:t>
        <a:bodyPr/>
        <a:lstStyle/>
        <a:p>
          <a:endParaRPr lang="es-MX"/>
        </a:p>
      </dgm:t>
    </dgm:pt>
    <dgm:pt modelId="{6C9823A4-1996-4F4E-82CB-09471567CC4D}" type="sibTrans" cxnId="{D81365C7-2BA2-4595-9AE7-92F8A7E5F0A2}">
      <dgm:prSet/>
      <dgm:spPr/>
      <dgm:t>
        <a:bodyPr/>
        <a:lstStyle/>
        <a:p>
          <a:endParaRPr lang="es-MX"/>
        </a:p>
      </dgm:t>
    </dgm:pt>
    <dgm:pt modelId="{B69587E5-11F8-4985-A24D-2AA3A04FFDA6}">
      <dgm:prSet phldrT="[Texto]" custT="1"/>
      <dgm:spPr/>
      <dgm:t>
        <a:bodyPr/>
        <a:lstStyle/>
        <a:p>
          <a:pPr algn="l"/>
          <a:r>
            <a:rPr lang="es-MX" sz="3200" dirty="0" smtClean="0"/>
            <a:t>c) La catequesis mistagógica ha de enseñar el significado de los ritos en relación con la vida cristiana.</a:t>
          </a:r>
          <a:endParaRPr lang="es-MX" sz="3200" dirty="0"/>
        </a:p>
      </dgm:t>
    </dgm:pt>
    <dgm:pt modelId="{7FA9E629-130A-4F8A-834A-A58E9AC07DAD}" type="parTrans" cxnId="{7A1A8DE7-1510-40D7-8990-C7D960ACF1F5}">
      <dgm:prSet/>
      <dgm:spPr/>
      <dgm:t>
        <a:bodyPr/>
        <a:lstStyle/>
        <a:p>
          <a:endParaRPr lang="es-MX"/>
        </a:p>
      </dgm:t>
    </dgm:pt>
    <dgm:pt modelId="{9561D131-D6FC-409A-AD47-C89AFD2D3056}" type="sibTrans" cxnId="{7A1A8DE7-1510-40D7-8990-C7D960ACF1F5}">
      <dgm:prSet/>
      <dgm:spPr/>
      <dgm:t>
        <a:bodyPr/>
        <a:lstStyle/>
        <a:p>
          <a:endParaRPr lang="es-MX"/>
        </a:p>
      </dgm:t>
    </dgm:pt>
    <dgm:pt modelId="{36D81DCD-7567-476B-9728-B045EBA26612}" type="pres">
      <dgm:prSet presAssocID="{9628856B-A8F2-4CFD-B165-246CA9CB4198}" presName="outerComposite" presStyleCnt="0">
        <dgm:presLayoutVars>
          <dgm:chMax val="5"/>
          <dgm:dir/>
          <dgm:resizeHandles val="exact"/>
        </dgm:presLayoutVars>
      </dgm:prSet>
      <dgm:spPr/>
      <dgm:t>
        <a:bodyPr/>
        <a:lstStyle/>
        <a:p>
          <a:endParaRPr lang="es-MX"/>
        </a:p>
      </dgm:t>
    </dgm:pt>
    <dgm:pt modelId="{50699179-1A0B-4146-8603-EC7433BBAF1A}" type="pres">
      <dgm:prSet presAssocID="{9628856B-A8F2-4CFD-B165-246CA9CB4198}" presName="dummyMaxCanvas" presStyleCnt="0">
        <dgm:presLayoutVars/>
      </dgm:prSet>
      <dgm:spPr/>
      <dgm:t>
        <a:bodyPr/>
        <a:lstStyle/>
        <a:p>
          <a:endParaRPr lang="es-MX"/>
        </a:p>
      </dgm:t>
    </dgm:pt>
    <dgm:pt modelId="{93DC7F0B-590A-4F12-BB10-787E60F99582}" type="pres">
      <dgm:prSet presAssocID="{9628856B-A8F2-4CFD-B165-246CA9CB4198}" presName="ThreeNodes_1" presStyleLbl="node1" presStyleIdx="0" presStyleCnt="3" custLinFactNeighborX="-1032">
        <dgm:presLayoutVars>
          <dgm:bulletEnabled val="1"/>
        </dgm:presLayoutVars>
      </dgm:prSet>
      <dgm:spPr/>
      <dgm:t>
        <a:bodyPr/>
        <a:lstStyle/>
        <a:p>
          <a:endParaRPr lang="es-MX"/>
        </a:p>
      </dgm:t>
    </dgm:pt>
    <dgm:pt modelId="{FD5658E4-8B66-4317-9738-C3A526FCFDE8}" type="pres">
      <dgm:prSet presAssocID="{9628856B-A8F2-4CFD-B165-246CA9CB4198}" presName="ThreeNodes_2" presStyleLbl="node1" presStyleIdx="1" presStyleCnt="3">
        <dgm:presLayoutVars>
          <dgm:bulletEnabled val="1"/>
        </dgm:presLayoutVars>
      </dgm:prSet>
      <dgm:spPr/>
      <dgm:t>
        <a:bodyPr/>
        <a:lstStyle/>
        <a:p>
          <a:endParaRPr lang="es-MX"/>
        </a:p>
      </dgm:t>
    </dgm:pt>
    <dgm:pt modelId="{8ED60AAD-807F-4023-9A42-1EDD7E85302F}" type="pres">
      <dgm:prSet presAssocID="{9628856B-A8F2-4CFD-B165-246CA9CB4198}" presName="ThreeNodes_3" presStyleLbl="node1" presStyleIdx="2" presStyleCnt="3" custLinFactNeighborX="-103" custLinFactNeighborY="794">
        <dgm:presLayoutVars>
          <dgm:bulletEnabled val="1"/>
        </dgm:presLayoutVars>
      </dgm:prSet>
      <dgm:spPr/>
      <dgm:t>
        <a:bodyPr/>
        <a:lstStyle/>
        <a:p>
          <a:endParaRPr lang="es-MX"/>
        </a:p>
      </dgm:t>
    </dgm:pt>
    <dgm:pt modelId="{EE486DBB-96CF-482D-AF8F-73D7A2A5366F}" type="pres">
      <dgm:prSet presAssocID="{9628856B-A8F2-4CFD-B165-246CA9CB4198}" presName="ThreeConn_1-2" presStyleLbl="fgAccFollowNode1" presStyleIdx="0" presStyleCnt="2">
        <dgm:presLayoutVars>
          <dgm:bulletEnabled val="1"/>
        </dgm:presLayoutVars>
      </dgm:prSet>
      <dgm:spPr/>
      <dgm:t>
        <a:bodyPr/>
        <a:lstStyle/>
        <a:p>
          <a:endParaRPr lang="es-MX"/>
        </a:p>
      </dgm:t>
    </dgm:pt>
    <dgm:pt modelId="{6BE5FFA2-94E3-4AD0-BF03-AA6EA99F072A}" type="pres">
      <dgm:prSet presAssocID="{9628856B-A8F2-4CFD-B165-246CA9CB4198}" presName="ThreeConn_2-3" presStyleLbl="fgAccFollowNode1" presStyleIdx="1" presStyleCnt="2">
        <dgm:presLayoutVars>
          <dgm:bulletEnabled val="1"/>
        </dgm:presLayoutVars>
      </dgm:prSet>
      <dgm:spPr/>
      <dgm:t>
        <a:bodyPr/>
        <a:lstStyle/>
        <a:p>
          <a:endParaRPr lang="es-MX"/>
        </a:p>
      </dgm:t>
    </dgm:pt>
    <dgm:pt modelId="{E4F5FC24-3D9A-43F5-8728-5BB5B853F736}" type="pres">
      <dgm:prSet presAssocID="{9628856B-A8F2-4CFD-B165-246CA9CB4198}" presName="ThreeNodes_1_text" presStyleLbl="node1" presStyleIdx="2" presStyleCnt="3">
        <dgm:presLayoutVars>
          <dgm:bulletEnabled val="1"/>
        </dgm:presLayoutVars>
      </dgm:prSet>
      <dgm:spPr/>
      <dgm:t>
        <a:bodyPr/>
        <a:lstStyle/>
        <a:p>
          <a:endParaRPr lang="es-MX"/>
        </a:p>
      </dgm:t>
    </dgm:pt>
    <dgm:pt modelId="{E809069C-B69E-47FC-A918-7404D4E1789E}" type="pres">
      <dgm:prSet presAssocID="{9628856B-A8F2-4CFD-B165-246CA9CB4198}" presName="ThreeNodes_2_text" presStyleLbl="node1" presStyleIdx="2" presStyleCnt="3">
        <dgm:presLayoutVars>
          <dgm:bulletEnabled val="1"/>
        </dgm:presLayoutVars>
      </dgm:prSet>
      <dgm:spPr/>
      <dgm:t>
        <a:bodyPr/>
        <a:lstStyle/>
        <a:p>
          <a:endParaRPr lang="es-MX"/>
        </a:p>
      </dgm:t>
    </dgm:pt>
    <dgm:pt modelId="{EFA7C0DB-F5BD-4916-820F-37F6049DDA57}" type="pres">
      <dgm:prSet presAssocID="{9628856B-A8F2-4CFD-B165-246CA9CB4198}" presName="ThreeNodes_3_text" presStyleLbl="node1" presStyleIdx="2" presStyleCnt="3">
        <dgm:presLayoutVars>
          <dgm:bulletEnabled val="1"/>
        </dgm:presLayoutVars>
      </dgm:prSet>
      <dgm:spPr/>
      <dgm:t>
        <a:bodyPr/>
        <a:lstStyle/>
        <a:p>
          <a:endParaRPr lang="es-MX"/>
        </a:p>
      </dgm:t>
    </dgm:pt>
  </dgm:ptLst>
  <dgm:cxnLst>
    <dgm:cxn modelId="{FD72C4FA-CF37-40F9-82A9-C0715CD280A4}" srcId="{9628856B-A8F2-4CFD-B165-246CA9CB4198}" destId="{936568B9-E071-42D8-9AC9-B3E7467F6A74}" srcOrd="0" destOrd="0" parTransId="{89117B14-4020-4E4E-A174-6BF683708D31}" sibTransId="{412445C9-3C04-4DFE-B00F-0D864A8F2ECB}"/>
    <dgm:cxn modelId="{F51E9CAD-BC3A-4814-9056-9F25D5B66E90}" type="presOf" srcId="{B69587E5-11F8-4985-A24D-2AA3A04FFDA6}" destId="{EFA7C0DB-F5BD-4916-820F-37F6049DDA57}" srcOrd="1" destOrd="0" presId="urn:microsoft.com/office/officeart/2005/8/layout/vProcess5"/>
    <dgm:cxn modelId="{684A68E5-96AC-4A2C-8A32-08AD3FB6E018}" type="presOf" srcId="{B69587E5-11F8-4985-A24D-2AA3A04FFDA6}" destId="{8ED60AAD-807F-4023-9A42-1EDD7E85302F}" srcOrd="0" destOrd="0" presId="urn:microsoft.com/office/officeart/2005/8/layout/vProcess5"/>
    <dgm:cxn modelId="{052ECA4F-1F31-462F-8569-F05C6CC58E78}" type="presOf" srcId="{936568B9-E071-42D8-9AC9-B3E7467F6A74}" destId="{E4F5FC24-3D9A-43F5-8728-5BB5B853F736}" srcOrd="1" destOrd="0" presId="urn:microsoft.com/office/officeart/2005/8/layout/vProcess5"/>
    <dgm:cxn modelId="{0FE64671-81B1-462B-A83B-66459253E9F9}" type="presOf" srcId="{435E4DF8-79C1-43F2-9388-A39CFD5847C6}" destId="{E809069C-B69E-47FC-A918-7404D4E1789E}" srcOrd="1" destOrd="0" presId="urn:microsoft.com/office/officeart/2005/8/layout/vProcess5"/>
    <dgm:cxn modelId="{9F20DEDD-2E5E-47EE-9D0F-EAEA4CFF13AB}" type="presOf" srcId="{412445C9-3C04-4DFE-B00F-0D864A8F2ECB}" destId="{EE486DBB-96CF-482D-AF8F-73D7A2A5366F}" srcOrd="0" destOrd="0" presId="urn:microsoft.com/office/officeart/2005/8/layout/vProcess5"/>
    <dgm:cxn modelId="{0F1229C9-A2AA-4FAC-8088-CF6D0DCDC0B6}" type="presOf" srcId="{9628856B-A8F2-4CFD-B165-246CA9CB4198}" destId="{36D81DCD-7567-476B-9728-B045EBA26612}" srcOrd="0" destOrd="0" presId="urn:microsoft.com/office/officeart/2005/8/layout/vProcess5"/>
    <dgm:cxn modelId="{5C4DCCD0-3C28-49C7-B01C-6B3793A0B4C3}" type="presOf" srcId="{6C9823A4-1996-4F4E-82CB-09471567CC4D}" destId="{6BE5FFA2-94E3-4AD0-BF03-AA6EA99F072A}" srcOrd="0" destOrd="0" presId="urn:microsoft.com/office/officeart/2005/8/layout/vProcess5"/>
    <dgm:cxn modelId="{D81365C7-2BA2-4595-9AE7-92F8A7E5F0A2}" srcId="{9628856B-A8F2-4CFD-B165-246CA9CB4198}" destId="{435E4DF8-79C1-43F2-9388-A39CFD5847C6}" srcOrd="1" destOrd="0" parTransId="{94A2766C-DD89-48E7-A885-F21E44F2DC13}" sibTransId="{6C9823A4-1996-4F4E-82CB-09471567CC4D}"/>
    <dgm:cxn modelId="{7A1A8DE7-1510-40D7-8990-C7D960ACF1F5}" srcId="{9628856B-A8F2-4CFD-B165-246CA9CB4198}" destId="{B69587E5-11F8-4985-A24D-2AA3A04FFDA6}" srcOrd="2" destOrd="0" parTransId="{7FA9E629-130A-4F8A-834A-A58E9AC07DAD}" sibTransId="{9561D131-D6FC-409A-AD47-C89AFD2D3056}"/>
    <dgm:cxn modelId="{AA20C09C-E64A-46B9-8789-4AFA9C1A7831}" type="presOf" srcId="{435E4DF8-79C1-43F2-9388-A39CFD5847C6}" destId="{FD5658E4-8B66-4317-9738-C3A526FCFDE8}" srcOrd="0" destOrd="0" presId="urn:microsoft.com/office/officeart/2005/8/layout/vProcess5"/>
    <dgm:cxn modelId="{61AE18CC-17D9-4D24-9233-9A757202DA0F}" type="presOf" srcId="{936568B9-E071-42D8-9AC9-B3E7467F6A74}" destId="{93DC7F0B-590A-4F12-BB10-787E60F99582}" srcOrd="0" destOrd="0" presId="urn:microsoft.com/office/officeart/2005/8/layout/vProcess5"/>
    <dgm:cxn modelId="{F70E1F12-6B2E-4AEE-AAF1-81BB659A712E}" type="presParOf" srcId="{36D81DCD-7567-476B-9728-B045EBA26612}" destId="{50699179-1A0B-4146-8603-EC7433BBAF1A}" srcOrd="0" destOrd="0" presId="urn:microsoft.com/office/officeart/2005/8/layout/vProcess5"/>
    <dgm:cxn modelId="{F0D125C8-11B5-405C-B84E-87913808374D}" type="presParOf" srcId="{36D81DCD-7567-476B-9728-B045EBA26612}" destId="{93DC7F0B-590A-4F12-BB10-787E60F99582}" srcOrd="1" destOrd="0" presId="urn:microsoft.com/office/officeart/2005/8/layout/vProcess5"/>
    <dgm:cxn modelId="{AC45135C-FA02-4DC4-901B-010567561BAB}" type="presParOf" srcId="{36D81DCD-7567-476B-9728-B045EBA26612}" destId="{FD5658E4-8B66-4317-9738-C3A526FCFDE8}" srcOrd="2" destOrd="0" presId="urn:microsoft.com/office/officeart/2005/8/layout/vProcess5"/>
    <dgm:cxn modelId="{86EE5778-96B5-423D-B33F-423D63C8401B}" type="presParOf" srcId="{36D81DCD-7567-476B-9728-B045EBA26612}" destId="{8ED60AAD-807F-4023-9A42-1EDD7E85302F}" srcOrd="3" destOrd="0" presId="urn:microsoft.com/office/officeart/2005/8/layout/vProcess5"/>
    <dgm:cxn modelId="{59728DB4-C7F0-49A3-B789-4B3F5F660F1A}" type="presParOf" srcId="{36D81DCD-7567-476B-9728-B045EBA26612}" destId="{EE486DBB-96CF-482D-AF8F-73D7A2A5366F}" srcOrd="4" destOrd="0" presId="urn:microsoft.com/office/officeart/2005/8/layout/vProcess5"/>
    <dgm:cxn modelId="{0F9C9D3D-1945-42B6-9257-0B53E48A847E}" type="presParOf" srcId="{36D81DCD-7567-476B-9728-B045EBA26612}" destId="{6BE5FFA2-94E3-4AD0-BF03-AA6EA99F072A}" srcOrd="5" destOrd="0" presId="urn:microsoft.com/office/officeart/2005/8/layout/vProcess5"/>
    <dgm:cxn modelId="{5E7F786C-66EE-4F23-90E5-9596F42000A3}" type="presParOf" srcId="{36D81DCD-7567-476B-9728-B045EBA26612}" destId="{E4F5FC24-3D9A-43F5-8728-5BB5B853F736}" srcOrd="6" destOrd="0" presId="urn:microsoft.com/office/officeart/2005/8/layout/vProcess5"/>
    <dgm:cxn modelId="{46653FE7-3B10-4DF2-A237-20EF43CF2908}" type="presParOf" srcId="{36D81DCD-7567-476B-9728-B045EBA26612}" destId="{E809069C-B69E-47FC-A918-7404D4E1789E}" srcOrd="7" destOrd="0" presId="urn:microsoft.com/office/officeart/2005/8/layout/vProcess5"/>
    <dgm:cxn modelId="{20884EA1-5739-4E89-ADC7-041BF815FF84}" type="presParOf" srcId="{36D81DCD-7567-476B-9728-B045EBA26612}" destId="{EFA7C0DB-F5BD-4916-820F-37F6049DDA57}"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43CBF-D79D-4F23-AF7D-E77C9CB23806}">
      <dsp:nvSpPr>
        <dsp:cNvPr id="0" name=""/>
        <dsp:cNvSpPr/>
      </dsp:nvSpPr>
      <dsp:spPr>
        <a:xfrm>
          <a:off x="-5860797" y="-897147"/>
          <a:ext cx="6978870" cy="6978870"/>
        </a:xfrm>
        <a:prstGeom prst="blockArc">
          <a:avLst>
            <a:gd name="adj1" fmla="val 18900000"/>
            <a:gd name="adj2" fmla="val 2700000"/>
            <a:gd name="adj3" fmla="val 31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1830E-7F4B-447C-9E47-AE874E03D84D}">
      <dsp:nvSpPr>
        <dsp:cNvPr id="0" name=""/>
        <dsp:cNvSpPr/>
      </dsp:nvSpPr>
      <dsp:spPr>
        <a:xfrm>
          <a:off x="719619" y="518457"/>
          <a:ext cx="7438433" cy="10369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78740" rIns="78740" bIns="78740" numCol="1" spcCol="1270" anchor="ctr" anchorCtr="0">
          <a:noAutofit/>
        </a:bodyPr>
        <a:lstStyle/>
        <a:p>
          <a:pPr lvl="0" algn="l" defTabSz="1377950">
            <a:lnSpc>
              <a:spcPct val="90000"/>
            </a:lnSpc>
            <a:spcBef>
              <a:spcPct val="0"/>
            </a:spcBef>
            <a:spcAft>
              <a:spcPct val="35000"/>
            </a:spcAft>
          </a:pPr>
          <a:r>
            <a:rPr lang="es-CO" sz="3100" b="1" i="1" kern="1200" dirty="0" smtClean="0"/>
            <a:t>1. Hacia una liturgia “encuentro” con Jesucristo vivo.</a:t>
          </a:r>
          <a:endParaRPr lang="es-CO" sz="3100" kern="1200" dirty="0"/>
        </a:p>
      </dsp:txBody>
      <dsp:txXfrm>
        <a:off x="719619" y="518457"/>
        <a:ext cx="7438433" cy="1036915"/>
      </dsp:txXfrm>
    </dsp:sp>
    <dsp:sp modelId="{31A8F866-C2DB-4AD9-B6B0-13526B6AFA71}">
      <dsp:nvSpPr>
        <dsp:cNvPr id="0" name=""/>
        <dsp:cNvSpPr/>
      </dsp:nvSpPr>
      <dsp:spPr>
        <a:xfrm>
          <a:off x="71547" y="388843"/>
          <a:ext cx="1296144" cy="129614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73588-88D0-4DE8-B4FF-ED53DA5B94BE}">
      <dsp:nvSpPr>
        <dsp:cNvPr id="0" name=""/>
        <dsp:cNvSpPr/>
      </dsp:nvSpPr>
      <dsp:spPr>
        <a:xfrm>
          <a:off x="1096537" y="2073830"/>
          <a:ext cx="7061515" cy="10369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78740" rIns="78740" bIns="78740" numCol="1" spcCol="1270" anchor="ctr" anchorCtr="0">
          <a:noAutofit/>
        </a:bodyPr>
        <a:lstStyle/>
        <a:p>
          <a:pPr lvl="0" algn="l" defTabSz="1377950">
            <a:lnSpc>
              <a:spcPct val="90000"/>
            </a:lnSpc>
            <a:spcBef>
              <a:spcPct val="0"/>
            </a:spcBef>
            <a:spcAft>
              <a:spcPct val="35000"/>
            </a:spcAft>
          </a:pPr>
          <a:r>
            <a:rPr lang="es-CO" sz="3100" kern="1200" dirty="0" smtClean="0"/>
            <a:t>2. </a:t>
          </a:r>
          <a:r>
            <a:rPr lang="es-CO" sz="3100" b="1" i="1" kern="1200" dirty="0" smtClean="0"/>
            <a:t>Hacia una liturgia comunitaria y fraterna.</a:t>
          </a:r>
          <a:endParaRPr lang="es-CO" sz="3100" kern="1200" dirty="0"/>
        </a:p>
      </dsp:txBody>
      <dsp:txXfrm>
        <a:off x="1096537" y="2073830"/>
        <a:ext cx="7061515" cy="1036915"/>
      </dsp:txXfrm>
    </dsp:sp>
    <dsp:sp modelId="{C7FCAAFE-FD02-47AD-B506-584D6EF9DCBC}">
      <dsp:nvSpPr>
        <dsp:cNvPr id="0" name=""/>
        <dsp:cNvSpPr/>
      </dsp:nvSpPr>
      <dsp:spPr>
        <a:xfrm>
          <a:off x="448465" y="1944216"/>
          <a:ext cx="1296144" cy="129614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2A19BB-A3EC-4144-9240-0577B3F372CD}">
      <dsp:nvSpPr>
        <dsp:cNvPr id="0" name=""/>
        <dsp:cNvSpPr/>
      </dsp:nvSpPr>
      <dsp:spPr>
        <a:xfrm>
          <a:off x="719619" y="3629203"/>
          <a:ext cx="7438433" cy="103691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51" tIns="78740" rIns="78740" bIns="78740" numCol="1" spcCol="1270" anchor="ctr" anchorCtr="0">
          <a:noAutofit/>
        </a:bodyPr>
        <a:lstStyle/>
        <a:p>
          <a:pPr lvl="0" algn="l" defTabSz="1377950">
            <a:lnSpc>
              <a:spcPct val="90000"/>
            </a:lnSpc>
            <a:spcBef>
              <a:spcPct val="0"/>
            </a:spcBef>
            <a:spcAft>
              <a:spcPct val="35000"/>
            </a:spcAft>
          </a:pPr>
          <a:r>
            <a:rPr lang="es-CO" sz="3100" kern="1200" dirty="0" smtClean="0"/>
            <a:t>3. </a:t>
          </a:r>
          <a:r>
            <a:rPr lang="es-CO" sz="3100" b="1" i="1" kern="1200" dirty="0" smtClean="0"/>
            <a:t>Hacia una liturgia significativa</a:t>
          </a:r>
          <a:r>
            <a:rPr lang="es-CO" sz="3100" i="1" kern="1200" dirty="0" smtClean="0"/>
            <a:t>.</a:t>
          </a:r>
          <a:endParaRPr lang="es-CO" sz="3100" kern="1200" dirty="0"/>
        </a:p>
      </dsp:txBody>
      <dsp:txXfrm>
        <a:off x="719619" y="3629203"/>
        <a:ext cx="7438433" cy="1036915"/>
      </dsp:txXfrm>
    </dsp:sp>
    <dsp:sp modelId="{87A5C254-4F71-4DEF-AE33-67EF957DE02B}">
      <dsp:nvSpPr>
        <dsp:cNvPr id="0" name=""/>
        <dsp:cNvSpPr/>
      </dsp:nvSpPr>
      <dsp:spPr>
        <a:xfrm>
          <a:off x="71547" y="3499588"/>
          <a:ext cx="1296144" cy="129614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EA7F6-A14E-4764-8705-C49C07DF26BC}">
      <dsp:nvSpPr>
        <dsp:cNvPr id="0" name=""/>
        <dsp:cNvSpPr/>
      </dsp:nvSpPr>
      <dsp:spPr>
        <a:xfrm>
          <a:off x="-5224540" y="-800248"/>
          <a:ext cx="6221708" cy="6221708"/>
        </a:xfrm>
        <a:prstGeom prst="blockArc">
          <a:avLst>
            <a:gd name="adj1" fmla="val 18900000"/>
            <a:gd name="adj2" fmla="val 2700000"/>
            <a:gd name="adj3" fmla="val 347"/>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E4CA8F-73E6-4E38-A993-C40B362CA206}">
      <dsp:nvSpPr>
        <dsp:cNvPr id="0" name=""/>
        <dsp:cNvSpPr/>
      </dsp:nvSpPr>
      <dsp:spPr>
        <a:xfrm>
          <a:off x="641424" y="462121"/>
          <a:ext cx="6852891" cy="92424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617" tIns="73660" rIns="73660" bIns="73660" numCol="1" spcCol="1270" anchor="ctr" anchorCtr="0">
          <a:noAutofit/>
        </a:bodyPr>
        <a:lstStyle/>
        <a:p>
          <a:pPr lvl="0" algn="l" defTabSz="1289050">
            <a:lnSpc>
              <a:spcPct val="90000"/>
            </a:lnSpc>
            <a:spcBef>
              <a:spcPct val="0"/>
            </a:spcBef>
            <a:spcAft>
              <a:spcPct val="35000"/>
            </a:spcAft>
          </a:pPr>
          <a:r>
            <a:rPr lang="es-CO" sz="2900" i="0" kern="1200" dirty="0" smtClean="0"/>
            <a:t>1) La catequesis como preparación para la vida litúrgica.</a:t>
          </a:r>
          <a:endParaRPr lang="es-CO" sz="2900" i="0" kern="1200" dirty="0"/>
        </a:p>
      </dsp:txBody>
      <dsp:txXfrm>
        <a:off x="641424" y="462121"/>
        <a:ext cx="6852891" cy="924242"/>
      </dsp:txXfrm>
    </dsp:sp>
    <dsp:sp modelId="{43199F52-5225-406F-9035-EB5E32D1DF85}">
      <dsp:nvSpPr>
        <dsp:cNvPr id="0" name=""/>
        <dsp:cNvSpPr/>
      </dsp:nvSpPr>
      <dsp:spPr>
        <a:xfrm>
          <a:off x="63772" y="346590"/>
          <a:ext cx="1155303" cy="1155303"/>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0DDFC-D08F-4F68-BEDE-12AA906E78E9}">
      <dsp:nvSpPr>
        <dsp:cNvPr id="0" name=""/>
        <dsp:cNvSpPr/>
      </dsp:nvSpPr>
      <dsp:spPr>
        <a:xfrm>
          <a:off x="977386" y="1848484"/>
          <a:ext cx="6516928" cy="92424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617" tIns="73660" rIns="73660" bIns="73660" numCol="1" spcCol="1270" anchor="ctr" anchorCtr="0">
          <a:noAutofit/>
        </a:bodyPr>
        <a:lstStyle/>
        <a:p>
          <a:pPr lvl="0" algn="l" defTabSz="1289050">
            <a:lnSpc>
              <a:spcPct val="90000"/>
            </a:lnSpc>
            <a:spcBef>
              <a:spcPct val="0"/>
            </a:spcBef>
            <a:spcAft>
              <a:spcPct val="35000"/>
            </a:spcAft>
          </a:pPr>
          <a:r>
            <a:rPr lang="es-CO" sz="2900" i="0" kern="1200" dirty="0" smtClean="0"/>
            <a:t>2) La liturgia como catequesis en acto.</a:t>
          </a:r>
          <a:endParaRPr lang="es-CO" sz="2900" i="0" kern="1200" dirty="0"/>
        </a:p>
      </dsp:txBody>
      <dsp:txXfrm>
        <a:off x="977386" y="1848484"/>
        <a:ext cx="6516928" cy="924242"/>
      </dsp:txXfrm>
    </dsp:sp>
    <dsp:sp modelId="{33FCFB26-A042-417B-902D-11D73C42D022}">
      <dsp:nvSpPr>
        <dsp:cNvPr id="0" name=""/>
        <dsp:cNvSpPr/>
      </dsp:nvSpPr>
      <dsp:spPr>
        <a:xfrm>
          <a:off x="399734" y="1732954"/>
          <a:ext cx="1155303" cy="1155303"/>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69AE5-EA7B-44AC-A50E-E64823CB3EEB}">
      <dsp:nvSpPr>
        <dsp:cNvPr id="0" name=""/>
        <dsp:cNvSpPr/>
      </dsp:nvSpPr>
      <dsp:spPr>
        <a:xfrm>
          <a:off x="641424" y="3234848"/>
          <a:ext cx="6852891" cy="924242"/>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3617" tIns="73660" rIns="73660" bIns="73660" numCol="1" spcCol="1270" anchor="ctr" anchorCtr="0">
          <a:noAutofit/>
        </a:bodyPr>
        <a:lstStyle/>
        <a:p>
          <a:pPr lvl="0" algn="l" defTabSz="1289050">
            <a:lnSpc>
              <a:spcPct val="90000"/>
            </a:lnSpc>
            <a:spcBef>
              <a:spcPct val="0"/>
            </a:spcBef>
            <a:spcAft>
              <a:spcPct val="35000"/>
            </a:spcAft>
          </a:pPr>
          <a:r>
            <a:rPr lang="es-CO" sz="2900" i="0" kern="1200" dirty="0" smtClean="0"/>
            <a:t>3) La liturgia como fuente de la catequesis.</a:t>
          </a:r>
          <a:endParaRPr lang="es-CO" sz="2900" i="0" kern="1200" dirty="0"/>
        </a:p>
      </dsp:txBody>
      <dsp:txXfrm>
        <a:off x="641424" y="3234848"/>
        <a:ext cx="6852891" cy="924242"/>
      </dsp:txXfrm>
    </dsp:sp>
    <dsp:sp modelId="{25B56DC5-8469-4E03-AF88-A9DC75CD2405}">
      <dsp:nvSpPr>
        <dsp:cNvPr id="0" name=""/>
        <dsp:cNvSpPr/>
      </dsp:nvSpPr>
      <dsp:spPr>
        <a:xfrm>
          <a:off x="63772" y="3119318"/>
          <a:ext cx="1155303" cy="1155303"/>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F91BE-D90A-4E88-BBF8-92FBB0A5E56A}">
      <dsp:nvSpPr>
        <dsp:cNvPr id="0" name=""/>
        <dsp:cNvSpPr/>
      </dsp:nvSpPr>
      <dsp:spPr>
        <a:xfrm>
          <a:off x="0" y="489419"/>
          <a:ext cx="7694612" cy="7812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8569E-A11A-44DD-82ED-5B6DAFD6733A}">
      <dsp:nvSpPr>
        <dsp:cNvPr id="0" name=""/>
        <dsp:cNvSpPr/>
      </dsp:nvSpPr>
      <dsp:spPr>
        <a:xfrm>
          <a:off x="384730" y="31859"/>
          <a:ext cx="5386228" cy="91512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87" tIns="0" rIns="203587" bIns="0" numCol="1" spcCol="1270" anchor="ctr" anchorCtr="0">
          <a:noAutofit/>
        </a:bodyPr>
        <a:lstStyle/>
        <a:p>
          <a:pPr lvl="0" algn="l" defTabSz="1377950">
            <a:lnSpc>
              <a:spcPct val="90000"/>
            </a:lnSpc>
            <a:spcBef>
              <a:spcPct val="0"/>
            </a:spcBef>
            <a:spcAft>
              <a:spcPct val="35000"/>
            </a:spcAft>
          </a:pPr>
          <a:r>
            <a:rPr lang="es-CO" sz="3100" i="0" kern="1200" dirty="0" smtClean="0"/>
            <a:t>a) La catequesis como iniciación a la liturgia. </a:t>
          </a:r>
          <a:endParaRPr lang="es-CO" sz="3100" i="0" kern="1200" dirty="0"/>
        </a:p>
      </dsp:txBody>
      <dsp:txXfrm>
        <a:off x="429402" y="76531"/>
        <a:ext cx="5296884" cy="825776"/>
      </dsp:txXfrm>
    </dsp:sp>
    <dsp:sp modelId="{E62F4D21-80D4-497A-9382-4C1B275CEB6E}">
      <dsp:nvSpPr>
        <dsp:cNvPr id="0" name=""/>
        <dsp:cNvSpPr/>
      </dsp:nvSpPr>
      <dsp:spPr>
        <a:xfrm>
          <a:off x="0" y="1895579"/>
          <a:ext cx="7694612" cy="7812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E5C30-8F52-4E37-A64D-F264B0248AE9}">
      <dsp:nvSpPr>
        <dsp:cNvPr id="0" name=""/>
        <dsp:cNvSpPr/>
      </dsp:nvSpPr>
      <dsp:spPr>
        <a:xfrm>
          <a:off x="384730" y="1438019"/>
          <a:ext cx="5386228" cy="91512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87" tIns="0" rIns="203587" bIns="0" numCol="1" spcCol="1270" anchor="ctr" anchorCtr="0">
          <a:noAutofit/>
        </a:bodyPr>
        <a:lstStyle/>
        <a:p>
          <a:pPr lvl="0" algn="l" defTabSz="1377950">
            <a:lnSpc>
              <a:spcPct val="90000"/>
            </a:lnSpc>
            <a:spcBef>
              <a:spcPct val="0"/>
            </a:spcBef>
            <a:spcAft>
              <a:spcPct val="35000"/>
            </a:spcAft>
          </a:pPr>
          <a:r>
            <a:rPr lang="es-CO" sz="3100" i="0" kern="1200" dirty="0" smtClean="0"/>
            <a:t>b) La liturgia, catequesis en acto. </a:t>
          </a:r>
          <a:endParaRPr lang="es-CO" sz="3100" i="0" kern="1200" dirty="0"/>
        </a:p>
      </dsp:txBody>
      <dsp:txXfrm>
        <a:off x="429402" y="1482691"/>
        <a:ext cx="5296884" cy="825776"/>
      </dsp:txXfrm>
    </dsp:sp>
    <dsp:sp modelId="{7D694A83-6D13-4F5B-AFBD-D6E2C62CA2E0}">
      <dsp:nvSpPr>
        <dsp:cNvPr id="0" name=""/>
        <dsp:cNvSpPr/>
      </dsp:nvSpPr>
      <dsp:spPr>
        <a:xfrm>
          <a:off x="0" y="3301740"/>
          <a:ext cx="7694612" cy="781200"/>
        </a:xfrm>
        <a:prstGeom prst="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321B3-86C2-43B5-BEF3-B266B84D4C27}">
      <dsp:nvSpPr>
        <dsp:cNvPr id="0" name=""/>
        <dsp:cNvSpPr/>
      </dsp:nvSpPr>
      <dsp:spPr>
        <a:xfrm>
          <a:off x="384730" y="2844180"/>
          <a:ext cx="5386228" cy="915120"/>
        </a:xfrm>
        <a:prstGeom prst="roundRect">
          <a:avLst/>
        </a:prstGeom>
        <a:solidFill>
          <a:schemeClr val="lt1">
            <a:hueOff val="0"/>
            <a:satOff val="0"/>
            <a:lumOff val="0"/>
            <a:alphaOff val="0"/>
          </a:schemeClr>
        </a:solidFill>
        <a:ln w="2222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587" tIns="0" rIns="203587" bIns="0" numCol="1" spcCol="1270" anchor="ctr" anchorCtr="0">
          <a:noAutofit/>
        </a:bodyPr>
        <a:lstStyle/>
        <a:p>
          <a:pPr lvl="0" algn="l" defTabSz="1377950">
            <a:lnSpc>
              <a:spcPct val="90000"/>
            </a:lnSpc>
            <a:spcBef>
              <a:spcPct val="0"/>
            </a:spcBef>
            <a:spcAft>
              <a:spcPct val="35000"/>
            </a:spcAft>
          </a:pPr>
          <a:r>
            <a:rPr lang="es-CO" sz="3100" i="0" kern="1200" dirty="0" smtClean="0"/>
            <a:t>c) La liturgia, fuente de la catequesis. </a:t>
          </a:r>
          <a:endParaRPr lang="es-CO" sz="3100" i="0" kern="1200" dirty="0"/>
        </a:p>
      </dsp:txBody>
      <dsp:txXfrm>
        <a:off x="429402" y="2888852"/>
        <a:ext cx="5296884"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C7F0B-590A-4F12-BB10-787E60F99582}">
      <dsp:nvSpPr>
        <dsp:cNvPr id="0" name=""/>
        <dsp:cNvSpPr/>
      </dsp:nvSpPr>
      <dsp:spPr>
        <a:xfrm>
          <a:off x="0" y="0"/>
          <a:ext cx="6922342" cy="1800237"/>
        </a:xfrm>
        <a:prstGeom prst="roundRect">
          <a:avLst>
            <a:gd name="adj" fmla="val 10000"/>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a) La interpretación de los ritos a la luz de los acontecimientos salvíficos.</a:t>
          </a:r>
          <a:endParaRPr lang="es-MX" sz="3200" kern="1200" dirty="0"/>
        </a:p>
      </dsp:txBody>
      <dsp:txXfrm>
        <a:off x="52727" y="52727"/>
        <a:ext cx="4979745" cy="1694783"/>
      </dsp:txXfrm>
    </dsp:sp>
    <dsp:sp modelId="{FD5658E4-8B66-4317-9738-C3A526FCFDE8}">
      <dsp:nvSpPr>
        <dsp:cNvPr id="0" name=""/>
        <dsp:cNvSpPr/>
      </dsp:nvSpPr>
      <dsp:spPr>
        <a:xfrm>
          <a:off x="610794" y="2100277"/>
          <a:ext cx="6922342" cy="1800237"/>
        </a:xfrm>
        <a:prstGeom prst="roundRect">
          <a:avLst>
            <a:gd name="adj" fmla="val 10000"/>
          </a:avLst>
        </a:prstGeom>
        <a:solidFill>
          <a:schemeClr val="accent5">
            <a:hueOff val="-6116806"/>
            <a:satOff val="42038"/>
            <a:lumOff val="-4118"/>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b) La catequesis mistagógica ha de introducir en el significado de los signos contenidos en los ritos.</a:t>
          </a:r>
          <a:endParaRPr lang="es-MX" sz="3200" kern="1200" dirty="0"/>
        </a:p>
      </dsp:txBody>
      <dsp:txXfrm>
        <a:off x="663521" y="2153004"/>
        <a:ext cx="5035938" cy="1694783"/>
      </dsp:txXfrm>
    </dsp:sp>
    <dsp:sp modelId="{8ED60AAD-807F-4023-9A42-1EDD7E85302F}">
      <dsp:nvSpPr>
        <dsp:cNvPr id="0" name=""/>
        <dsp:cNvSpPr/>
      </dsp:nvSpPr>
      <dsp:spPr>
        <a:xfrm>
          <a:off x="1214459" y="4200554"/>
          <a:ext cx="6922342" cy="1800237"/>
        </a:xfrm>
        <a:prstGeom prst="roundRect">
          <a:avLst>
            <a:gd name="adj" fmla="val 10000"/>
          </a:avLst>
        </a:prstGeom>
        <a:solidFill>
          <a:schemeClr val="accent5">
            <a:hueOff val="-12233612"/>
            <a:satOff val="84076"/>
            <a:lumOff val="-8236"/>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dirty="0" smtClean="0"/>
            <a:t>c) La catequesis mistagógica ha de enseñar el significado de los ritos en relación con la vida cristiana.</a:t>
          </a:r>
          <a:endParaRPr lang="es-MX" sz="3200" kern="1200" dirty="0"/>
        </a:p>
      </dsp:txBody>
      <dsp:txXfrm>
        <a:off x="1267186" y="4253281"/>
        <a:ext cx="5035938" cy="1694783"/>
      </dsp:txXfrm>
    </dsp:sp>
    <dsp:sp modelId="{EE486DBB-96CF-482D-AF8F-73D7A2A5366F}">
      <dsp:nvSpPr>
        <dsp:cNvPr id="0" name=""/>
        <dsp:cNvSpPr/>
      </dsp:nvSpPr>
      <dsp:spPr>
        <a:xfrm>
          <a:off x="5752187" y="1365180"/>
          <a:ext cx="1170154" cy="1170154"/>
        </a:xfrm>
        <a:prstGeom prst="downArrow">
          <a:avLst>
            <a:gd name="adj1" fmla="val 55000"/>
            <a:gd name="adj2" fmla="val 45000"/>
          </a:avLst>
        </a:prstGeom>
        <a:solidFill>
          <a:schemeClr val="accent5">
            <a:tint val="40000"/>
            <a:alpha val="90000"/>
            <a:hueOff val="0"/>
            <a:satOff val="0"/>
            <a:lumOff val="0"/>
            <a:alphaOff val="0"/>
          </a:schemeClr>
        </a:solidFill>
        <a:ln w="222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015472" y="1365180"/>
        <a:ext cx="643584" cy="880541"/>
      </dsp:txXfrm>
    </dsp:sp>
    <dsp:sp modelId="{6BE5FFA2-94E3-4AD0-BF03-AA6EA99F072A}">
      <dsp:nvSpPr>
        <dsp:cNvPr id="0" name=""/>
        <dsp:cNvSpPr/>
      </dsp:nvSpPr>
      <dsp:spPr>
        <a:xfrm>
          <a:off x="6362982" y="3453455"/>
          <a:ext cx="1170154" cy="1170154"/>
        </a:xfrm>
        <a:prstGeom prst="downArrow">
          <a:avLst>
            <a:gd name="adj1" fmla="val 55000"/>
            <a:gd name="adj2" fmla="val 45000"/>
          </a:avLst>
        </a:prstGeom>
        <a:solidFill>
          <a:schemeClr val="accent5">
            <a:tint val="40000"/>
            <a:alpha val="90000"/>
            <a:hueOff val="-12736993"/>
            <a:satOff val="7634"/>
            <a:lumOff val="113"/>
            <a:alphaOff val="0"/>
          </a:schemeClr>
        </a:solidFill>
        <a:ln w="2222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kern="1200"/>
        </a:p>
      </dsp:txBody>
      <dsp:txXfrm>
        <a:off x="6626267" y="3453455"/>
        <a:ext cx="643584" cy="88054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17C0D-F2E1-4973-BCF7-EFEC9EAEDACE}" type="datetimeFigureOut">
              <a:rPr lang="es-CO" smtClean="0"/>
              <a:pPr/>
              <a:t>12/01/2013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F2386-9D9B-4E7F-A044-2C44450105C1}" type="slidenum">
              <a:rPr lang="es-CO" smtClean="0"/>
              <a:pPr/>
              <a:t>‹Nº›</a:t>
            </a:fld>
            <a:endParaRPr lang="es-CO"/>
          </a:p>
        </p:txBody>
      </p:sp>
    </p:spTree>
    <p:extLst>
      <p:ext uri="{BB962C8B-B14F-4D97-AF65-F5344CB8AC3E}">
        <p14:creationId xmlns:p14="http://schemas.microsoft.com/office/powerpoint/2010/main" xmlns="" val="302057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CEAE31D-5A8A-4622-A577-7E3E6E8D72B7}" type="slidenum">
              <a:rPr lang="es-CO" smtClean="0">
                <a:solidFill>
                  <a:prstClr val="black"/>
                </a:solidFill>
              </a:rPr>
              <a:pPr/>
              <a:t>52</a:t>
            </a:fld>
            <a:endParaRPr lang="es-CO">
              <a:solidFill>
                <a:prstClr val="black"/>
              </a:solidFill>
            </a:endParaRPr>
          </a:p>
        </p:txBody>
      </p:sp>
    </p:spTree>
    <p:extLst>
      <p:ext uri="{BB962C8B-B14F-4D97-AF65-F5344CB8AC3E}">
        <p14:creationId xmlns:p14="http://schemas.microsoft.com/office/powerpoint/2010/main" xmlns="" val="161953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5D5837F-4BB8-47F2-9479-019FF08DD049}" type="slidenum">
              <a:rPr lang="es-MX" smtClean="0">
                <a:solidFill>
                  <a:prstClr val="black"/>
                </a:solidFill>
              </a:rPr>
              <a:pPr/>
              <a:t>71</a:t>
            </a:fld>
            <a:endParaRPr lang="es-MX">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5D5837F-4BB8-47F2-9479-019FF08DD049}" type="slidenum">
              <a:rPr lang="es-MX" smtClean="0">
                <a:solidFill>
                  <a:prstClr val="black"/>
                </a:solidFill>
              </a:rPr>
              <a:pPr/>
              <a:t>72</a:t>
            </a:fld>
            <a:endParaRPr lang="es-MX">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25D5837F-4BB8-47F2-9479-019FF08DD049}" type="slidenum">
              <a:rPr lang="es-MX" smtClean="0">
                <a:solidFill>
                  <a:prstClr val="black"/>
                </a:solidFill>
              </a:rPr>
              <a:pPr/>
              <a:t>73</a:t>
            </a:fld>
            <a:endParaRPr lang="es-MX">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295776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185367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577314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8845842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0329721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6416447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7276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6733408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4142356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740593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7659155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91065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3259240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502646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5003713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056317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5054676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8575965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18707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0183286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7429990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42997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401435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7D081AA-738A-4475-A3C5-A869C126C385}"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368779930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5491529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7128783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s-CO">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6999677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71434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8270471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p:txBody>
          <a:bodyPr/>
          <a:lstStyle/>
          <a:p>
            <a:endParaRPr lang="es-CO">
              <a:solidFill>
                <a:srgbClr val="465E9C"/>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15248458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8" name="Footer Placeholder 7"/>
          <p:cNvSpPr>
            <a:spLocks noGrp="1"/>
          </p:cNvSpPr>
          <p:nvPr>
            <p:ph type="ftr" sz="quarter" idx="11"/>
          </p:nvPr>
        </p:nvSpPr>
        <p:spPr/>
        <p:txBody>
          <a:bodyPr/>
          <a:lstStyle/>
          <a:p>
            <a:endParaRPr lang="es-CO">
              <a:solidFill>
                <a:srgbClr val="465E9C"/>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29625812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4" name="Footer Placeholder 3"/>
          <p:cNvSpPr>
            <a:spLocks noGrp="1"/>
          </p:cNvSpPr>
          <p:nvPr>
            <p:ph type="ftr" sz="quarter" idx="11"/>
          </p:nvPr>
        </p:nvSpPr>
        <p:spPr/>
        <p:txBody>
          <a:bodyPr/>
          <a:lstStyle/>
          <a:p>
            <a:endParaRPr lang="es-CO">
              <a:solidFill>
                <a:srgbClr val="465E9C"/>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8999509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3" name="Footer Placeholder 2"/>
          <p:cNvSpPr>
            <a:spLocks noGrp="1"/>
          </p:cNvSpPr>
          <p:nvPr>
            <p:ph type="ftr" sz="quarter" idx="11"/>
          </p:nvPr>
        </p:nvSpPr>
        <p:spPr/>
        <p:txBody>
          <a:bodyPr/>
          <a:lstStyle/>
          <a:p>
            <a:endParaRPr lang="es-CO">
              <a:solidFill>
                <a:srgbClr val="465E9C"/>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2893791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4063044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227DAAB-CF28-453B-85B2-3327668AA97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22998517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22515587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6439754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3329651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s-CO">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2754899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5280841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22975985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p:txBody>
          <a:bodyPr/>
          <a:lstStyle/>
          <a:p>
            <a:endParaRPr lang="es-CO">
              <a:solidFill>
                <a:srgbClr val="465E9C"/>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32691942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8" name="Footer Placeholder 7"/>
          <p:cNvSpPr>
            <a:spLocks noGrp="1"/>
          </p:cNvSpPr>
          <p:nvPr>
            <p:ph type="ftr" sz="quarter" idx="11"/>
          </p:nvPr>
        </p:nvSpPr>
        <p:spPr/>
        <p:txBody>
          <a:bodyPr/>
          <a:lstStyle/>
          <a:p>
            <a:endParaRPr lang="es-CO">
              <a:solidFill>
                <a:srgbClr val="465E9C"/>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20028211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4" name="Footer Placeholder 3"/>
          <p:cNvSpPr>
            <a:spLocks noGrp="1"/>
          </p:cNvSpPr>
          <p:nvPr>
            <p:ph type="ftr" sz="quarter" idx="11"/>
          </p:nvPr>
        </p:nvSpPr>
        <p:spPr/>
        <p:txBody>
          <a:bodyPr/>
          <a:lstStyle/>
          <a:p>
            <a:endParaRPr lang="es-CO">
              <a:solidFill>
                <a:srgbClr val="465E9C"/>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3993032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3" name="Footer Placeholder 2"/>
          <p:cNvSpPr>
            <a:spLocks noGrp="1"/>
          </p:cNvSpPr>
          <p:nvPr>
            <p:ph type="ftr" sz="quarter" idx="11"/>
          </p:nvPr>
        </p:nvSpPr>
        <p:spPr/>
        <p:txBody>
          <a:bodyPr/>
          <a:lstStyle/>
          <a:p>
            <a:endParaRPr lang="es-CO">
              <a:solidFill>
                <a:srgbClr val="465E9C"/>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763257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B9DEC14-E155-42CF-84EC-1EEDB249442A}"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248019423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0640837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40102463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523009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5249270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10EB9F4-933E-4891-9063-D2F8D6FA1C8C}" type="datetimeFigureOut">
              <a:rPr lang="es-CO"/>
              <a:pPr/>
              <a:t>12/01/2013</a:t>
            </a:fld>
            <a:endParaRPr lang="es-CO"/>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CO"/>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AF1AD59-D8AE-45EC-8AFF-3356B82B9BB4}" type="slidenum">
              <a:rPr lang="es-CO"/>
              <a:pPr/>
              <a:t>‹Nº›</a:t>
            </a:fld>
            <a:endParaRPr lang="es-CO"/>
          </a:p>
        </p:txBody>
      </p:sp>
    </p:spTree>
    <p:extLst>
      <p:ext uri="{BB962C8B-B14F-4D97-AF65-F5344CB8AC3E}">
        <p14:creationId xmlns:p14="http://schemas.microsoft.com/office/powerpoint/2010/main" xmlns="" val="3608070590"/>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5" name="4 Marcador de pie de página"/>
          <p:cNvSpPr>
            <a:spLocks noGrp="1"/>
          </p:cNvSpPr>
          <p:nvPr>
            <p:ph type="ftr" sz="quarter" idx="11"/>
          </p:nvPr>
        </p:nvSpPr>
        <p:spPr/>
        <p:txBody>
          <a:bodyPr/>
          <a:lstStyle>
            <a:extLst/>
          </a:lstStyle>
          <a:p>
            <a:endParaRPr lang="es-CO">
              <a:solidFill>
                <a:srgbClr val="B13F9A"/>
              </a:solidFill>
            </a:endParaRPr>
          </a:p>
        </p:txBody>
      </p:sp>
      <p:sp>
        <p:nvSpPr>
          <p:cNvPr id="6" name="5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37377025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CO">
              <a:solidFill>
                <a:srgbClr val="B13F9A"/>
              </a:solidFill>
            </a:endParaRPr>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4124337054"/>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6" name="5 Marcador de pie de página"/>
          <p:cNvSpPr>
            <a:spLocks noGrp="1"/>
          </p:cNvSpPr>
          <p:nvPr>
            <p:ph type="ftr" sz="quarter" idx="11"/>
          </p:nvPr>
        </p:nvSpPr>
        <p:spPr/>
        <p:txBody>
          <a:bodyPr/>
          <a:lstStyle>
            <a:extLst/>
          </a:lstStyle>
          <a:p>
            <a:endParaRPr lang="es-CO">
              <a:solidFill>
                <a:srgbClr val="B13F9A"/>
              </a:solidFill>
            </a:endParaRPr>
          </a:p>
        </p:txBody>
      </p:sp>
      <p:sp>
        <p:nvSpPr>
          <p:cNvPr id="7" name="6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2041543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8" name="7 Marcador de pie de página"/>
          <p:cNvSpPr>
            <a:spLocks noGrp="1"/>
          </p:cNvSpPr>
          <p:nvPr>
            <p:ph type="ftr" sz="quarter" idx="11"/>
          </p:nvPr>
        </p:nvSpPr>
        <p:spPr/>
        <p:txBody>
          <a:bodyPr/>
          <a:lstStyle>
            <a:extLst/>
          </a:lstStyle>
          <a:p>
            <a:endParaRPr lang="es-CO">
              <a:solidFill>
                <a:srgbClr val="B13F9A"/>
              </a:solidFill>
            </a:endParaRPr>
          </a:p>
        </p:txBody>
      </p:sp>
      <p:sp>
        <p:nvSpPr>
          <p:cNvPr id="9" name="8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35436261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4" name="3 Marcador de pie de página"/>
          <p:cNvSpPr>
            <a:spLocks noGrp="1"/>
          </p:cNvSpPr>
          <p:nvPr>
            <p:ph type="ftr" sz="quarter" idx="11"/>
          </p:nvPr>
        </p:nvSpPr>
        <p:spPr/>
        <p:txBody>
          <a:bodyPr/>
          <a:lstStyle>
            <a:extLst/>
          </a:lstStyle>
          <a:p>
            <a:endParaRPr lang="es-CO">
              <a:solidFill>
                <a:srgbClr val="B13F9A"/>
              </a:solidFill>
            </a:endParaRPr>
          </a:p>
        </p:txBody>
      </p:sp>
      <p:sp>
        <p:nvSpPr>
          <p:cNvPr id="5" name="4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173966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6BCD8CE6-9B65-4DC2-838C-D1A6F6888C5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20144039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CO">
              <a:solidFill>
                <a:srgbClr val="B13F9A"/>
              </a:solidFill>
            </a:endParaRPr>
          </a:p>
        </p:txBody>
      </p:sp>
      <p:sp>
        <p:nvSpPr>
          <p:cNvPr id="4" name="3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6782349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6" name="5 Marcador de pie de página"/>
          <p:cNvSpPr>
            <a:spLocks noGrp="1"/>
          </p:cNvSpPr>
          <p:nvPr>
            <p:ph type="ftr" sz="quarter" idx="11"/>
          </p:nvPr>
        </p:nvSpPr>
        <p:spPr/>
        <p:txBody>
          <a:bodyPr/>
          <a:lstStyle>
            <a:extLst/>
          </a:lstStyle>
          <a:p>
            <a:endParaRPr lang="es-CO">
              <a:solidFill>
                <a:srgbClr val="B13F9A"/>
              </a:solidFill>
            </a:endParaRPr>
          </a:p>
        </p:txBody>
      </p:sp>
      <p:sp>
        <p:nvSpPr>
          <p:cNvPr id="7" name="6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4701024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10EB9F4-933E-4891-9063-D2F8D6FA1C8C}" type="datetimeFigureOut">
              <a:rPr lang="es-CO" smtClean="0">
                <a:solidFill>
                  <a:srgbClr val="F4E7ED"/>
                </a:solidFill>
              </a:rPr>
              <a:pPr/>
              <a:t>12/01/2013</a:t>
            </a:fld>
            <a:endParaRPr lang="es-CO">
              <a:solidFill>
                <a:srgbClr val="F4E7ED"/>
              </a:solidFill>
            </a:endParaRPr>
          </a:p>
        </p:txBody>
      </p:sp>
      <p:sp>
        <p:nvSpPr>
          <p:cNvPr id="6" name="5 Marcador de pie de página"/>
          <p:cNvSpPr>
            <a:spLocks noGrp="1"/>
          </p:cNvSpPr>
          <p:nvPr>
            <p:ph type="ftr" sz="quarter" idx="11"/>
          </p:nvPr>
        </p:nvSpPr>
        <p:spPr/>
        <p:txBody>
          <a:bodyPr/>
          <a:lstStyle>
            <a:extLst/>
          </a:lstStyle>
          <a:p>
            <a:endParaRPr lang="es-CO">
              <a:solidFill>
                <a:srgbClr val="F4E7ED"/>
              </a:solidFill>
            </a:endParaRPr>
          </a:p>
        </p:txBody>
      </p:sp>
      <p:sp>
        <p:nvSpPr>
          <p:cNvPr id="7" name="6 Marcador de número de diapositiva"/>
          <p:cNvSpPr>
            <a:spLocks noGrp="1"/>
          </p:cNvSpPr>
          <p:nvPr>
            <p:ph type="sldNum" sz="quarter" idx="12"/>
          </p:nvPr>
        </p:nvSpPr>
        <p:spPr/>
        <p:txBody>
          <a:bodyPr/>
          <a:lstStyle>
            <a:extLst/>
          </a:lstStyle>
          <a:p>
            <a:fld id="{EAF1AD59-D8AE-45EC-8AFF-3356B82B9BB4}" type="slidenum">
              <a:rPr lang="es-CO" smtClean="0">
                <a:solidFill>
                  <a:srgbClr val="F4E7ED"/>
                </a:solidFill>
              </a:rPr>
              <a:pPr/>
              <a:t>‹Nº›</a:t>
            </a:fld>
            <a:endParaRPr lang="es-CO">
              <a:solidFill>
                <a:srgbClr val="F4E7ED"/>
              </a:solidFill>
            </a:endParaRPr>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extLst>
      <p:ext uri="{BB962C8B-B14F-4D97-AF65-F5344CB8AC3E}">
        <p14:creationId xmlns:p14="http://schemas.microsoft.com/office/powerpoint/2010/main" xmlns="" val="1206001318"/>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5" name="4 Marcador de pie de página"/>
          <p:cNvSpPr>
            <a:spLocks noGrp="1"/>
          </p:cNvSpPr>
          <p:nvPr>
            <p:ph type="ftr" sz="quarter" idx="11"/>
          </p:nvPr>
        </p:nvSpPr>
        <p:spPr/>
        <p:txBody>
          <a:bodyPr/>
          <a:lstStyle>
            <a:extLst/>
          </a:lstStyle>
          <a:p>
            <a:endParaRPr lang="es-CO">
              <a:solidFill>
                <a:srgbClr val="B13F9A"/>
              </a:solidFill>
            </a:endParaRPr>
          </a:p>
        </p:txBody>
      </p:sp>
      <p:sp>
        <p:nvSpPr>
          <p:cNvPr id="6" name="5 Marcador de número de diapositiva"/>
          <p:cNvSpPr>
            <a:spLocks noGrp="1"/>
          </p:cNvSpPr>
          <p:nvPr>
            <p:ph type="sldNum" sz="quarter" idx="12"/>
          </p:nvPr>
        </p:nvSpPr>
        <p:spPr/>
        <p:txBody>
          <a:bodyPr/>
          <a:lstStyle>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3551577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CO">
              <a:solidFill>
                <a:srgbClr val="B13F9A"/>
              </a:solidFill>
            </a:endParaRPr>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12588024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658046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884359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35136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9886592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73433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F8F9461F-9D94-4126-A75D-33383E48545D}"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2853526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629751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852354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3327151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4845720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36680992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1657990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DA0CBC4F-5E88-4232-A2B8-942AB322675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49360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BC4E6820-A3B7-4C47-A47C-89D92C0E9FF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3506943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C7602775-F824-4882-9A80-488C138FDE8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393971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2501325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07D4FAE9-8265-40A6-9535-A8D9FBF9A54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106788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581ABCB-6CB8-47D0-A333-BDC9266262D3}"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396674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7CCB861F-DD2A-4B30-9A11-8A67005C441F}"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xmlns="" val="3770759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39672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68300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5704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492509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392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598171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2247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532746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1582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4107804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275303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331305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s-CO">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745919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119399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61914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p:txBody>
          <a:bodyPr/>
          <a:lstStyle/>
          <a:p>
            <a:endParaRPr lang="es-CO">
              <a:solidFill>
                <a:srgbClr val="465E9C"/>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1446637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8" name="Footer Placeholder 7"/>
          <p:cNvSpPr>
            <a:spLocks noGrp="1"/>
          </p:cNvSpPr>
          <p:nvPr>
            <p:ph type="ftr" sz="quarter" idx="11"/>
          </p:nvPr>
        </p:nvSpPr>
        <p:spPr/>
        <p:txBody>
          <a:bodyPr/>
          <a:lstStyle/>
          <a:p>
            <a:endParaRPr lang="es-CO">
              <a:solidFill>
                <a:srgbClr val="465E9C"/>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1219031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4" name="Footer Placeholder 3"/>
          <p:cNvSpPr>
            <a:spLocks noGrp="1"/>
          </p:cNvSpPr>
          <p:nvPr>
            <p:ph type="ftr" sz="quarter" idx="11"/>
          </p:nvPr>
        </p:nvSpPr>
        <p:spPr/>
        <p:txBody>
          <a:bodyPr/>
          <a:lstStyle/>
          <a:p>
            <a:endParaRPr lang="es-CO">
              <a:solidFill>
                <a:srgbClr val="465E9C"/>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90038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74545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3" name="Footer Placeholder 2"/>
          <p:cNvSpPr>
            <a:spLocks noGrp="1"/>
          </p:cNvSpPr>
          <p:nvPr>
            <p:ph type="ftr" sz="quarter" idx="11"/>
          </p:nvPr>
        </p:nvSpPr>
        <p:spPr/>
        <p:txBody>
          <a:bodyPr/>
          <a:lstStyle/>
          <a:p>
            <a:endParaRPr lang="es-CO">
              <a:solidFill>
                <a:srgbClr val="465E9C"/>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116532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608949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143225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78772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710756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894739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660634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00794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569430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118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285783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825813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90813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07261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433906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847604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827453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833433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142759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182855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8876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4075047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07156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42469797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327478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2375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4292678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540440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20813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296758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16430575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684173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11858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851867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062853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9542229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6823956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075365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24082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71618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7493567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s-CO">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41965026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13694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24991200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695106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p:txBody>
          <a:bodyPr/>
          <a:lstStyle/>
          <a:p>
            <a:endParaRPr lang="es-CO">
              <a:solidFill>
                <a:srgbClr val="465E9C"/>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21859518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8" name="Footer Placeholder 7"/>
          <p:cNvSpPr>
            <a:spLocks noGrp="1"/>
          </p:cNvSpPr>
          <p:nvPr>
            <p:ph type="ftr" sz="quarter" idx="11"/>
          </p:nvPr>
        </p:nvSpPr>
        <p:spPr/>
        <p:txBody>
          <a:bodyPr/>
          <a:lstStyle/>
          <a:p>
            <a:endParaRPr lang="es-CO">
              <a:solidFill>
                <a:srgbClr val="465E9C"/>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xmlns="" val="10222039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4" name="Footer Placeholder 3"/>
          <p:cNvSpPr>
            <a:spLocks noGrp="1"/>
          </p:cNvSpPr>
          <p:nvPr>
            <p:ph type="ftr" sz="quarter" idx="11"/>
          </p:nvPr>
        </p:nvSpPr>
        <p:spPr/>
        <p:txBody>
          <a:bodyPr/>
          <a:lstStyle/>
          <a:p>
            <a:endParaRPr lang="es-CO">
              <a:solidFill>
                <a:srgbClr val="465E9C"/>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5245517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3" name="Footer Placeholder 2"/>
          <p:cNvSpPr>
            <a:spLocks noGrp="1"/>
          </p:cNvSpPr>
          <p:nvPr>
            <p:ph type="ftr" sz="quarter" idx="11"/>
          </p:nvPr>
        </p:nvSpPr>
        <p:spPr/>
        <p:txBody>
          <a:bodyPr/>
          <a:lstStyle/>
          <a:p>
            <a:endParaRPr lang="es-CO">
              <a:solidFill>
                <a:srgbClr val="465E9C"/>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236604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115052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s-CO">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8473041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2019405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11"/>
          </p:nvPr>
        </p:nvSpPr>
        <p:spPr/>
        <p:txBody>
          <a:bodyPr/>
          <a:lstStyle/>
          <a:p>
            <a:endParaRPr lang="es-CO">
              <a:solidFill>
                <a:srgbClr val="465E9C"/>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798463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99293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7054BC6-D263-47A0-A7A5-F72FC88591E2}" type="datetimeFigureOut">
              <a:rPr lang="es-CO" smtClean="0"/>
              <a:pPr/>
              <a:t>12/01/2013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29969018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634426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9824572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4111438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CO">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639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CO">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784381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CO">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21693004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44995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CO">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1439271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9859065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CO">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Tree>
    <p:extLst>
      <p:ext uri="{BB962C8B-B14F-4D97-AF65-F5344CB8AC3E}">
        <p14:creationId xmlns:p14="http://schemas.microsoft.com/office/powerpoint/2010/main" xmlns="" val="379563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54BC6-D263-47A0-A7A5-F72FC88591E2}" type="datetimeFigureOut">
              <a:rPr lang="es-CO" smtClean="0"/>
              <a:pPr/>
              <a:t>12/01/2013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913CC-2575-49C9-B184-06CE13A4E62B}" type="slidenum">
              <a:rPr lang="es-CO" smtClean="0"/>
              <a:pPr/>
              <a:t>‹Nº›</a:t>
            </a:fld>
            <a:endParaRPr lang="es-CO"/>
          </a:p>
        </p:txBody>
      </p:sp>
    </p:spTree>
    <p:extLst>
      <p:ext uri="{BB962C8B-B14F-4D97-AF65-F5344CB8AC3E}">
        <p14:creationId xmlns:p14="http://schemas.microsoft.com/office/powerpoint/2010/main" xmlns="" val="3965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8985997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6499803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41085710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55004664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10EB9F4-933E-4891-9063-D2F8D6FA1C8C}" type="datetimeFigureOut">
              <a:rPr lang="es-CO" smtClean="0">
                <a:solidFill>
                  <a:srgbClr val="B13F9A"/>
                </a:solidFill>
              </a:rPr>
              <a:pPr/>
              <a:t>12/01/2013</a:t>
            </a:fld>
            <a:endParaRPr lang="es-CO">
              <a:solidFill>
                <a:srgbClr val="B13F9A"/>
              </a:solidFill>
            </a:endParaRPr>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CO">
              <a:solidFill>
                <a:srgbClr val="B13F9A"/>
              </a:solidFill>
            </a:endParaRPr>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AF1AD59-D8AE-45EC-8AFF-3356B82B9BB4}" type="slidenum">
              <a:rPr lang="es-CO" smtClean="0">
                <a:solidFill>
                  <a:srgbClr val="B13F9A"/>
                </a:solidFill>
              </a:rPr>
              <a:pPr/>
              <a:t>‹Nº›</a:t>
            </a:fld>
            <a:endParaRPr lang="es-CO">
              <a:solidFill>
                <a:srgbClr val="B13F9A"/>
              </a:solidFill>
            </a:endParaRPr>
          </a:p>
        </p:txBody>
      </p:sp>
    </p:spTree>
    <p:extLst>
      <p:ext uri="{BB962C8B-B14F-4D97-AF65-F5344CB8AC3E}">
        <p14:creationId xmlns:p14="http://schemas.microsoft.com/office/powerpoint/2010/main" xmlns="" val="24058135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EB9F4-933E-4891-9063-D2F8D6FA1C8C}" type="datetimeFigureOut">
              <a:rPr lang="es-CO" smtClean="0">
                <a:solidFill>
                  <a:prstClr val="black">
                    <a:tint val="75000"/>
                  </a:prstClr>
                </a:solidFill>
              </a:rPr>
              <a:pPr/>
              <a:t>12/01/2013</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1AD59-D8AE-45EC-8AFF-3356B82B9BB4}"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xmlns="" val="22764677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74460FA-BF95-41AA-82A3-F7859ADCD195}" type="slidenum">
              <a:rPr lang="en-US">
                <a:solidFill>
                  <a:srgbClr val="FFFFFF"/>
                </a:solidFill>
              </a:rPr>
              <a:pPr fontAlgn="base">
                <a:spcBef>
                  <a:spcPct val="0"/>
                </a:spcBef>
                <a:spcAft>
                  <a:spcPct val="0"/>
                </a:spcAft>
              </a:pPr>
              <a:t>‹Nº›</a:t>
            </a:fld>
            <a:endParaRPr lang="en-US">
              <a:solidFill>
                <a:srgbClr val="FFFFFF"/>
              </a:solidFill>
            </a:endParaRPr>
          </a:p>
        </p:txBody>
      </p:sp>
    </p:spTree>
    <p:extLst>
      <p:ext uri="{BB962C8B-B14F-4D97-AF65-F5344CB8AC3E}">
        <p14:creationId xmlns:p14="http://schemas.microsoft.com/office/powerpoint/2010/main" xmlns="" val="360686618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2873037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3886471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7715433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940207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41225373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10EB9F4-933E-4891-9063-D2F8D6FA1C8C}" type="datetimeFigureOut">
              <a:rPr lang="es-CO" smtClean="0">
                <a:solidFill>
                  <a:srgbClr val="465E9C"/>
                </a:solidFill>
              </a:rPr>
              <a:pPr/>
              <a:t>12/01/2013</a:t>
            </a:fld>
            <a:endParaRPr lang="es-CO">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AF1AD59-D8AE-45EC-8AFF-3356B82B9BB4}" type="slidenum">
              <a:rPr lang="es-CO" smtClean="0">
                <a:solidFill>
                  <a:srgbClr val="465E9C"/>
                </a:solidFill>
              </a:rPr>
              <a:pPr/>
              <a:t>‹Nº›</a:t>
            </a:fld>
            <a:endParaRPr lang="es-CO">
              <a:solidFill>
                <a:srgbClr val="465E9C"/>
              </a:solidFill>
            </a:endParaRPr>
          </a:p>
        </p:txBody>
      </p:sp>
    </p:spTree>
    <p:extLst>
      <p:ext uri="{BB962C8B-B14F-4D97-AF65-F5344CB8AC3E}">
        <p14:creationId xmlns:p14="http://schemas.microsoft.com/office/powerpoint/2010/main" xmlns="" val="15595414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10EB9F4-933E-4891-9063-D2F8D6FA1C8C}" type="datetimeFigureOut">
              <a:rPr lang="es-CO" smtClean="0">
                <a:solidFill>
                  <a:srgbClr val="303030">
                    <a:lumMod val="90000"/>
                    <a:lumOff val="10000"/>
                  </a:srgbClr>
                </a:solidFill>
              </a:rPr>
              <a:pPr/>
              <a:t>12/01/2013</a:t>
            </a:fld>
            <a:endParaRPr lang="es-CO">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CO">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AF1AD59-D8AE-45EC-8AFF-3356B82B9BB4}" type="slidenum">
              <a:rPr lang="es-CO" smtClean="0">
                <a:solidFill>
                  <a:prstClr val="black">
                    <a:lumMod val="85000"/>
                    <a:lumOff val="15000"/>
                  </a:prstClr>
                </a:solidFill>
              </a:rPr>
              <a:pPr/>
              <a:t>‹Nº›</a:t>
            </a:fld>
            <a:endParaRPr lang="es-CO">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32420062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slideLayout" Target="../slideLayouts/slideLayout30.xml"/><Relationship Id="rId1" Type="http://schemas.openxmlformats.org/officeDocument/2006/relationships/tags" Target="../tags/tag2.xml"/><Relationship Id="rId4" Type="http://schemas.openxmlformats.org/officeDocument/2006/relationships/image" Target="../media/image22.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tags" Target="../tags/tag3.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tags" Target="../tags/tag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4.xml"/><Relationship Id="rId1" Type="http://schemas.openxmlformats.org/officeDocument/2006/relationships/tags" Target="../tags/tag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6.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6.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4.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5.xml"/><Relationship Id="rId1" Type="http://schemas.openxmlformats.org/officeDocument/2006/relationships/tags" Target="../tags/tag6.xml"/></Relationships>
</file>

<file path=ppt/slides/_rels/slide7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xml"/><Relationship Id="rId7" Type="http://schemas.openxmlformats.org/officeDocument/2006/relationships/diagramColors" Target="../diagrams/colors4.xml"/><Relationship Id="rId2" Type="http://schemas.openxmlformats.org/officeDocument/2006/relationships/slideLayout" Target="../slideLayouts/slideLayout95.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9.xml"/><Relationship Id="rId1" Type="http://schemas.openxmlformats.org/officeDocument/2006/relationships/tags" Target="../tags/tag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1.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1.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O" b="1" dirty="0">
                <a:solidFill>
                  <a:schemeClr val="bg1"/>
                </a:solidFill>
              </a:rPr>
              <a:t>LUCES, SOMBRAS Y DESAFÍOS DE LA LITURGIA EN AMÉRICA LATINA</a:t>
            </a:r>
            <a:br>
              <a:rPr lang="es-CO" b="1" dirty="0">
                <a:solidFill>
                  <a:schemeClr val="bg1"/>
                </a:solidFill>
              </a:rPr>
            </a:br>
            <a:r>
              <a:rPr lang="es-CO" dirty="0">
                <a:solidFill>
                  <a:schemeClr val="bg1"/>
                </a:solidFill>
              </a:rPr>
              <a:t/>
            </a:r>
            <a:br>
              <a:rPr lang="es-CO" dirty="0">
                <a:solidFill>
                  <a:schemeClr val="bg1"/>
                </a:solidFill>
              </a:rPr>
            </a:br>
            <a:endParaRPr lang="es-CO" dirty="0">
              <a:solidFill>
                <a:schemeClr val="bg1"/>
              </a:solidFill>
            </a:endParaRPr>
          </a:p>
        </p:txBody>
      </p:sp>
      <p:sp>
        <p:nvSpPr>
          <p:cNvPr id="3" name="2 Subtítulo"/>
          <p:cNvSpPr>
            <a:spLocks noGrp="1"/>
          </p:cNvSpPr>
          <p:nvPr>
            <p:ph type="subTitle" idx="1"/>
          </p:nvPr>
        </p:nvSpPr>
        <p:spPr/>
        <p:txBody>
          <a:bodyPr/>
          <a:lstStyle/>
          <a:p>
            <a:r>
              <a:rPr lang="es-CO" b="1" i="1" dirty="0" smtClean="0">
                <a:solidFill>
                  <a:srgbClr val="FF0000"/>
                </a:solidFill>
              </a:rPr>
              <a:t>A 50 años de promulgación de la </a:t>
            </a:r>
            <a:r>
              <a:rPr lang="es-CO" b="1" i="1" dirty="0" err="1" smtClean="0">
                <a:solidFill>
                  <a:srgbClr val="FF0000"/>
                </a:solidFill>
              </a:rPr>
              <a:t>Sacrosanctum</a:t>
            </a:r>
            <a:r>
              <a:rPr lang="es-CO" b="1" i="1" dirty="0" smtClean="0">
                <a:solidFill>
                  <a:srgbClr val="FF0000"/>
                </a:solidFill>
              </a:rPr>
              <a:t> </a:t>
            </a:r>
            <a:r>
              <a:rPr lang="es-CO" b="1" i="1" dirty="0" err="1" smtClean="0">
                <a:solidFill>
                  <a:srgbClr val="FF0000"/>
                </a:solidFill>
              </a:rPr>
              <a:t>Concilium</a:t>
            </a:r>
            <a:endParaRPr lang="es-CO" b="1" dirty="0">
              <a:solidFill>
                <a:srgbClr val="FF0000"/>
              </a:solidFill>
            </a:endParaRPr>
          </a:p>
        </p:txBody>
      </p:sp>
    </p:spTree>
    <p:extLst>
      <p:ext uri="{BB962C8B-B14F-4D97-AF65-F5344CB8AC3E}">
        <p14:creationId xmlns:p14="http://schemas.microsoft.com/office/powerpoint/2010/main" xmlns="" val="1170633381"/>
      </p:ext>
    </p:extLst>
  </p:cSld>
  <p:clrMapOvr>
    <a:masterClrMapping/>
  </p:clrMapOvr>
  <p:transition advTm="1039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20688"/>
            <a:ext cx="3826768" cy="5505475"/>
          </a:xfrm>
        </p:spPr>
        <p:txBody>
          <a:bodyPr>
            <a:normAutofit fontScale="85000" lnSpcReduction="10000"/>
          </a:bodyPr>
          <a:lstStyle/>
          <a:p>
            <a:pPr marL="514350" lvl="0" indent="-514350">
              <a:buFont typeface="+mj-lt"/>
              <a:buAutoNum type="arabicPeriod" startAt="5"/>
            </a:pPr>
            <a:r>
              <a:rPr lang="es-CR" sz="2800" dirty="0"/>
              <a:t>Liturgias más vivas, con ritos más simples y en la lengua vernácula.</a:t>
            </a:r>
            <a:endParaRPr lang="es-CO" sz="2800" dirty="0"/>
          </a:p>
          <a:p>
            <a:pPr marL="514350" lvl="0" indent="-514350">
              <a:buFont typeface="+mj-lt"/>
              <a:buAutoNum type="arabicPeriod" startAt="5"/>
            </a:pPr>
            <a:r>
              <a:rPr lang="es-CR" sz="2800" dirty="0"/>
              <a:t>Una presencia creciente de la Palabra de Dios en la celebración de la Iglesia.</a:t>
            </a:r>
            <a:endParaRPr lang="es-CO" sz="2800" dirty="0"/>
          </a:p>
          <a:p>
            <a:pPr marL="514350" lvl="0" indent="-514350">
              <a:buFont typeface="+mj-lt"/>
              <a:buAutoNum type="arabicPeriod" startAt="5"/>
            </a:pPr>
            <a:r>
              <a:rPr lang="es-CR" sz="2800" dirty="0"/>
              <a:t>El Magisterio y los documentos del Episcopado Latinoamericano –hasta antes de Aparecida- han tratado con gran cuidado el tema de la piedad popular.</a:t>
            </a:r>
            <a:endParaRPr lang="es-CO" sz="2800" dirty="0"/>
          </a:p>
          <a:p>
            <a:endParaRPr lang="es-CO" sz="2800" dirty="0"/>
          </a:p>
        </p:txBody>
      </p:sp>
      <p:sp>
        <p:nvSpPr>
          <p:cNvPr id="5" name="3 Marcador de texto"/>
          <p:cNvSpPr txBox="1">
            <a:spLocks/>
          </p:cNvSpPr>
          <p:nvPr/>
        </p:nvSpPr>
        <p:spPr>
          <a:xfrm>
            <a:off x="4932040" y="773088"/>
            <a:ext cx="3826768" cy="5505475"/>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8"/>
            </a:pPr>
            <a:r>
              <a:rPr lang="es-CR" sz="2800" dirty="0"/>
              <a:t>La piedad popular es un terreno fértil para dar el paso a una verdadera iniciación litúrgica, incluso se nota un mutuo enriquecimiento entre la piedad popular y la liturgia.</a:t>
            </a:r>
            <a:endParaRPr lang="es-CO" sz="2800" dirty="0"/>
          </a:p>
          <a:p>
            <a:pPr marL="514350" indent="-514350">
              <a:buFont typeface="+mj-lt"/>
              <a:buAutoNum type="arabicPeriod" startAt="8"/>
            </a:pPr>
            <a:r>
              <a:rPr lang="es-CR" sz="2800" dirty="0"/>
              <a:t>En algunas ocasiones los recursos electrónicos-tecnológicos pueden ser de gran ayuda para que la asamblea se integre en la celebración.</a:t>
            </a:r>
            <a:endParaRPr lang="es-CO" sz="2800" dirty="0"/>
          </a:p>
        </p:txBody>
      </p:sp>
    </p:spTree>
    <p:extLst>
      <p:ext uri="{BB962C8B-B14F-4D97-AF65-F5344CB8AC3E}">
        <p14:creationId xmlns:p14="http://schemas.microsoft.com/office/powerpoint/2010/main" xmlns="" val="2982592745"/>
      </p:ext>
    </p:extLst>
  </p:cSld>
  <p:clrMapOvr>
    <a:masterClrMapping/>
  </p:clrMapOvr>
  <p:transition advTm="150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20688"/>
            <a:ext cx="3826768" cy="5505475"/>
          </a:xfrm>
        </p:spPr>
        <p:txBody>
          <a:bodyPr>
            <a:normAutofit fontScale="92500"/>
          </a:bodyPr>
          <a:lstStyle/>
          <a:p>
            <a:pPr algn="ctr"/>
            <a:r>
              <a:rPr lang="es-CO" sz="2800" b="1" i="1" dirty="0" smtClean="0"/>
              <a:t>B. Sombras</a:t>
            </a:r>
          </a:p>
          <a:p>
            <a:pPr marL="514350" lvl="0" indent="-514350">
              <a:buFont typeface="+mj-lt"/>
              <a:buAutoNum type="arabicPeriod"/>
            </a:pPr>
            <a:r>
              <a:rPr lang="es-ES" sz="2800" dirty="0"/>
              <a:t>Existencia de una cierta división eclesial provocada por incomprensión de lo esencial de la liturgia.</a:t>
            </a:r>
            <a:endParaRPr lang="es-CO" sz="2800" dirty="0"/>
          </a:p>
          <a:p>
            <a:pPr marL="514350" indent="-514350">
              <a:buFont typeface="+mj-lt"/>
              <a:buAutoNum type="arabicPeriod"/>
            </a:pPr>
            <a:r>
              <a:rPr lang="es-ES" sz="2800" dirty="0"/>
              <a:t>Falta una suficiente confianza en que la eficacia de la liturgia depende en primer lugar de la acción de Dios y no de los recursos humanos.</a:t>
            </a:r>
            <a:endParaRPr lang="es-CO" sz="2800" b="1" i="1" dirty="0" smtClean="0"/>
          </a:p>
        </p:txBody>
      </p:sp>
      <p:sp>
        <p:nvSpPr>
          <p:cNvPr id="5" name="3 Marcador de texto"/>
          <p:cNvSpPr txBox="1">
            <a:spLocks/>
          </p:cNvSpPr>
          <p:nvPr/>
        </p:nvSpPr>
        <p:spPr>
          <a:xfrm>
            <a:off x="4932040" y="773088"/>
            <a:ext cx="3826768" cy="5505475"/>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ES" sz="2800" dirty="0"/>
              <a:t>No se ha logrado una verdadera integración entre las dimensiones de la pastoral: kerigma, catequesis, liturgia, testimonio, comunión, etc. Se sigue pensando más en áreas que en dimensiones.</a:t>
            </a:r>
            <a:endParaRPr lang="es-CO" sz="2800" dirty="0"/>
          </a:p>
          <a:p>
            <a:pPr marL="514350" indent="-514350">
              <a:buFont typeface="+mj-lt"/>
              <a:buAutoNum type="arabicPeriod" startAt="3"/>
            </a:pPr>
            <a:r>
              <a:rPr lang="es-ES" sz="2800" dirty="0"/>
              <a:t>Falta de conocimiento y comprensión de la reflexión eclesial en torno a la liturgia.</a:t>
            </a:r>
            <a:endParaRPr lang="es-CO" sz="2800" dirty="0"/>
          </a:p>
        </p:txBody>
      </p:sp>
    </p:spTree>
    <p:extLst>
      <p:ext uri="{BB962C8B-B14F-4D97-AF65-F5344CB8AC3E}">
        <p14:creationId xmlns:p14="http://schemas.microsoft.com/office/powerpoint/2010/main" xmlns="" val="1670577716"/>
      </p:ext>
    </p:extLst>
  </p:cSld>
  <p:clrMapOvr>
    <a:masterClrMapping/>
  </p:clrMapOvr>
  <p:transition advTm="1998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20688"/>
            <a:ext cx="3826768" cy="5505475"/>
          </a:xfrm>
        </p:spPr>
        <p:txBody>
          <a:bodyPr>
            <a:normAutofit fontScale="92500" lnSpcReduction="20000"/>
          </a:bodyPr>
          <a:lstStyle/>
          <a:p>
            <a:pPr marL="514350" lvl="0" indent="-514350">
              <a:buFont typeface="+mj-lt"/>
              <a:buAutoNum type="arabicPeriod" startAt="5"/>
            </a:pPr>
            <a:r>
              <a:rPr lang="es-ES" sz="2800" dirty="0"/>
              <a:t>Exceso en la delegación, por ejemplo en la catequesis preparatoria a los sacramentos.</a:t>
            </a:r>
            <a:endParaRPr lang="es-CO" sz="2800" dirty="0"/>
          </a:p>
          <a:p>
            <a:pPr marL="514350" indent="-514350">
              <a:buFont typeface="+mj-lt"/>
              <a:buAutoNum type="arabicPeriod" startAt="5"/>
            </a:pPr>
            <a:r>
              <a:rPr lang="es-ES" sz="2800" dirty="0"/>
              <a:t>La incomprensión de lo fundamental de la liturgia ha llevado a desarrollar una creatividad mal entendida. Esto ha provocado el establecimiento de costumbres que no son fáciles de desarraigar.</a:t>
            </a:r>
            <a:endParaRPr lang="es-CO" sz="2800" dirty="0"/>
          </a:p>
        </p:txBody>
      </p:sp>
      <p:sp>
        <p:nvSpPr>
          <p:cNvPr id="5" name="3 Marcador de texto"/>
          <p:cNvSpPr txBox="1">
            <a:spLocks/>
          </p:cNvSpPr>
          <p:nvPr/>
        </p:nvSpPr>
        <p:spPr>
          <a:xfrm>
            <a:off x="4932040" y="773088"/>
            <a:ext cx="3826768" cy="550547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7"/>
            </a:pPr>
            <a:r>
              <a:rPr lang="es-ES" sz="2800" dirty="0"/>
              <a:t>El Documento de Aparecida no trata con suficiente equilibrio el tema de la piedad popular. Se ve de manera ingenua y asistemática manipulando incluso las palabras de Benedicto XVI.</a:t>
            </a:r>
            <a:endParaRPr lang="es-CO" sz="2800" dirty="0"/>
          </a:p>
          <a:p>
            <a:pPr marL="514350" indent="-514350">
              <a:buFont typeface="+mj-lt"/>
              <a:buAutoNum type="arabicPeriod" startAt="7"/>
            </a:pPr>
            <a:r>
              <a:rPr lang="es-ES" sz="2800" dirty="0"/>
              <a:t>Si no se tiene cuidado, la piedad popular puede terminar haciendo que la liturgia sea un simple elemento decorativo.</a:t>
            </a:r>
            <a:endParaRPr lang="es-CO" sz="2800" dirty="0"/>
          </a:p>
        </p:txBody>
      </p:sp>
    </p:spTree>
    <p:extLst>
      <p:ext uri="{BB962C8B-B14F-4D97-AF65-F5344CB8AC3E}">
        <p14:creationId xmlns:p14="http://schemas.microsoft.com/office/powerpoint/2010/main" xmlns="" val="1262354520"/>
      </p:ext>
    </p:extLst>
  </p:cSld>
  <p:clrMapOvr>
    <a:masterClrMapping/>
  </p:clrMapOvr>
  <p:transition advTm="2007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514350" indent="-514350" algn="just">
              <a:buFont typeface="+mj-lt"/>
              <a:buAutoNum type="arabicPeriod" startAt="9"/>
            </a:pPr>
            <a:r>
              <a:rPr lang="es-ES" sz="2800" dirty="0"/>
              <a:t>Los recursos electrónico-tecnológicos pueden ser un elemento distractor que impida o dificulte a la asamblea su integración en la celebración.</a:t>
            </a:r>
            <a:endParaRPr lang="es-CO" sz="2800" dirty="0"/>
          </a:p>
        </p:txBody>
      </p:sp>
    </p:spTree>
    <p:extLst>
      <p:ext uri="{BB962C8B-B14F-4D97-AF65-F5344CB8AC3E}">
        <p14:creationId xmlns:p14="http://schemas.microsoft.com/office/powerpoint/2010/main" xmlns="" val="4003252470"/>
      </p:ext>
    </p:extLst>
  </p:cSld>
  <p:clrMapOvr>
    <a:masterClrMapping/>
  </p:clrMapOvr>
  <p:transition advTm="10437"/>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pPr algn="ctr"/>
            <a:r>
              <a:rPr lang="es-CO" sz="3200" dirty="0" smtClean="0"/>
              <a:t>Celebración de los Sacramentos</a:t>
            </a:r>
            <a:br>
              <a:rPr lang="es-CO" sz="3200" dirty="0" smtClean="0"/>
            </a:br>
            <a:endParaRPr lang="es-CO" sz="3200" dirty="0"/>
          </a:p>
        </p:txBody>
      </p:sp>
      <p:sp>
        <p:nvSpPr>
          <p:cNvPr id="4" name="3 Marcador de texto"/>
          <p:cNvSpPr>
            <a:spLocks noGrp="1"/>
          </p:cNvSpPr>
          <p:nvPr>
            <p:ph type="body" sz="half" idx="2"/>
          </p:nvPr>
        </p:nvSpPr>
        <p:spPr>
          <a:xfrm>
            <a:off x="457200" y="1435100"/>
            <a:ext cx="3970784" cy="4691063"/>
          </a:xfrm>
        </p:spPr>
        <p:txBody>
          <a:bodyPr>
            <a:normAutofit/>
          </a:bodyPr>
          <a:lstStyle/>
          <a:p>
            <a:pPr marL="514350" indent="-514350" algn="ctr">
              <a:buAutoNum type="alphaUcPeriod"/>
            </a:pPr>
            <a:r>
              <a:rPr lang="es-CO" sz="2800" b="1" i="1" dirty="0" smtClean="0"/>
              <a:t>Luces</a:t>
            </a:r>
          </a:p>
          <a:p>
            <a:pPr marL="514350" lvl="0" indent="-514350">
              <a:buFont typeface="+mj-lt"/>
              <a:buAutoNum type="arabicPeriod"/>
            </a:pPr>
            <a:r>
              <a:rPr lang="es-ES" sz="2800" dirty="0"/>
              <a:t>Creciente participación en la Eucaristía.</a:t>
            </a:r>
            <a:endParaRPr lang="es-CO" sz="2800" dirty="0"/>
          </a:p>
          <a:p>
            <a:pPr marL="514350" lvl="0" indent="-514350">
              <a:buFont typeface="+mj-lt"/>
              <a:buAutoNum type="arabicPeriod"/>
            </a:pPr>
            <a:r>
              <a:rPr lang="es-ES" sz="2800" dirty="0"/>
              <a:t>Mayor presencia de la homilía en las distintas celebraciones litúrgicas.</a:t>
            </a:r>
            <a:endParaRPr lang="es-CO" sz="2800" dirty="0"/>
          </a:p>
          <a:p>
            <a:pPr lvl="0"/>
            <a:endParaRPr lang="es-CO" sz="2800" dirty="0"/>
          </a:p>
          <a:p>
            <a:endParaRPr lang="es-CO" sz="2800" dirty="0"/>
          </a:p>
        </p:txBody>
      </p:sp>
      <p:sp>
        <p:nvSpPr>
          <p:cNvPr id="5" name="3 Marcador de texto"/>
          <p:cNvSpPr txBox="1">
            <a:spLocks/>
          </p:cNvSpPr>
          <p:nvPr/>
        </p:nvSpPr>
        <p:spPr>
          <a:xfrm>
            <a:off x="4788024" y="1587499"/>
            <a:ext cx="3970784" cy="4691063"/>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ES" sz="2800" dirty="0"/>
              <a:t>Los sacramentos siguen siendo una ocasión festiva en la vida de los cristianos.</a:t>
            </a:r>
            <a:endParaRPr lang="es-CO" sz="2800" dirty="0"/>
          </a:p>
          <a:p>
            <a:pPr marL="514350" indent="-514350">
              <a:buFont typeface="+mj-lt"/>
              <a:buAutoNum type="arabicPeriod" startAt="3"/>
            </a:pPr>
            <a:r>
              <a:rPr lang="es-ES" sz="2800" dirty="0"/>
              <a:t>Se ha extendido la conciencia respecto de la dimensión eclesial-comunitaria en la celebración de los sacramentos, que además son vistos con seriedad y respeto.</a:t>
            </a:r>
            <a:endParaRPr lang="es-CO" sz="2800" dirty="0"/>
          </a:p>
        </p:txBody>
      </p:sp>
    </p:spTree>
    <p:extLst>
      <p:ext uri="{BB962C8B-B14F-4D97-AF65-F5344CB8AC3E}">
        <p14:creationId xmlns:p14="http://schemas.microsoft.com/office/powerpoint/2010/main" xmlns="" val="1669684828"/>
      </p:ext>
    </p:extLst>
  </p:cSld>
  <p:clrMapOvr>
    <a:masterClrMapping/>
  </p:clrMapOvr>
  <p:transition advTm="1520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20688"/>
            <a:ext cx="3826768" cy="5505475"/>
          </a:xfrm>
        </p:spPr>
        <p:txBody>
          <a:bodyPr>
            <a:normAutofit/>
          </a:bodyPr>
          <a:lstStyle/>
          <a:p>
            <a:pPr algn="ctr"/>
            <a:r>
              <a:rPr lang="es-CO" sz="2800" b="1" i="1" dirty="0" smtClean="0"/>
              <a:t>B. Sombras</a:t>
            </a:r>
          </a:p>
          <a:p>
            <a:pPr marL="514350" lvl="0" indent="-514350">
              <a:buFont typeface="+mj-lt"/>
              <a:buAutoNum type="arabicPeriod"/>
            </a:pPr>
            <a:endParaRPr lang="es-ES" sz="2800" dirty="0" smtClean="0"/>
          </a:p>
          <a:p>
            <a:pPr marL="514350" lvl="0" indent="-514350">
              <a:buFont typeface="+mj-lt"/>
              <a:buAutoNum type="arabicPeriod"/>
            </a:pPr>
            <a:r>
              <a:rPr lang="es-ES" sz="2800" dirty="0" smtClean="0"/>
              <a:t>Falta </a:t>
            </a:r>
            <a:r>
              <a:rPr lang="es-ES" sz="2800" dirty="0"/>
              <a:t>de unidad de criterios en cuento a la comprensión y vivencia de la iniciación cristiana.</a:t>
            </a:r>
            <a:endParaRPr lang="es-CO" sz="2800" dirty="0"/>
          </a:p>
          <a:p>
            <a:pPr marL="514350" lvl="0" indent="-514350">
              <a:buFont typeface="+mj-lt"/>
              <a:buAutoNum type="arabicPeriod"/>
            </a:pPr>
            <a:r>
              <a:rPr lang="es-ES" sz="2800" dirty="0"/>
              <a:t>En algunas personas y sectores prevalece el individualismo en la celebración de los sacramentos.</a:t>
            </a:r>
            <a:endParaRPr lang="es-CO" sz="2800" dirty="0"/>
          </a:p>
          <a:p>
            <a:endParaRPr lang="es-CO" sz="2800" dirty="0" smtClean="0"/>
          </a:p>
        </p:txBody>
      </p:sp>
      <p:sp>
        <p:nvSpPr>
          <p:cNvPr id="5" name="3 Marcador de texto"/>
          <p:cNvSpPr txBox="1">
            <a:spLocks/>
          </p:cNvSpPr>
          <p:nvPr/>
        </p:nvSpPr>
        <p:spPr>
          <a:xfrm>
            <a:off x="4932040" y="773088"/>
            <a:ext cx="3826768" cy="5505475"/>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lvl="0"/>
            <a:endParaRPr lang="es-ES" sz="2800" dirty="0" smtClean="0"/>
          </a:p>
          <a:p>
            <a:pPr marL="514350" lvl="0" indent="-514350">
              <a:buFont typeface="+mj-lt"/>
              <a:buAutoNum type="arabicPeriod" startAt="3"/>
            </a:pPr>
            <a:r>
              <a:rPr lang="es-ES" sz="2800" dirty="0" smtClean="0"/>
              <a:t>Descenso </a:t>
            </a:r>
            <a:r>
              <a:rPr lang="es-ES" sz="2800" dirty="0"/>
              <a:t>del número de fieles que se acercan a recibir los sacramentos: Reconciliación, Matrimonio.</a:t>
            </a:r>
            <a:endParaRPr lang="es-CO" sz="2800" dirty="0"/>
          </a:p>
          <a:p>
            <a:pPr marL="514350" indent="-514350">
              <a:buFont typeface="+mj-lt"/>
              <a:buAutoNum type="arabicPeriod" startAt="3"/>
            </a:pPr>
            <a:r>
              <a:rPr lang="es-ES" sz="2800" dirty="0"/>
              <a:t>Poca disponibilidad de los sacerdotes para la celebración de la Reconciliación y la Unción de los enfermos.</a:t>
            </a:r>
            <a:endParaRPr lang="es-CO" sz="2800" dirty="0"/>
          </a:p>
        </p:txBody>
      </p:sp>
    </p:spTree>
    <p:extLst>
      <p:ext uri="{BB962C8B-B14F-4D97-AF65-F5344CB8AC3E}">
        <p14:creationId xmlns:p14="http://schemas.microsoft.com/office/powerpoint/2010/main" xmlns="" val="3117362890"/>
      </p:ext>
    </p:extLst>
  </p:cSld>
  <p:clrMapOvr>
    <a:masterClrMapping/>
  </p:clrMapOvr>
  <p:transition advTm="1060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514350" lvl="0" indent="-514350" algn="just">
              <a:buFont typeface="+mj-lt"/>
              <a:buAutoNum type="arabicPeriod" startAt="5"/>
            </a:pPr>
            <a:r>
              <a:rPr lang="es-ES" sz="2800" dirty="0"/>
              <a:t>Pobreza en cuanto a la </a:t>
            </a:r>
            <a:r>
              <a:rPr lang="es-CO" sz="2800" dirty="0" err="1"/>
              <a:t>homilética</a:t>
            </a:r>
            <a:r>
              <a:rPr lang="es-ES" sz="2800" dirty="0"/>
              <a:t>, a pesar de la multiplicación de los subsidios</a:t>
            </a:r>
            <a:r>
              <a:rPr lang="es-ES" sz="2800" dirty="0" smtClean="0"/>
              <a:t>.</a:t>
            </a:r>
          </a:p>
          <a:p>
            <a:pPr marL="514350" lvl="0" indent="-514350" algn="just">
              <a:buFont typeface="+mj-lt"/>
              <a:buAutoNum type="arabicPeriod" startAt="5"/>
            </a:pPr>
            <a:endParaRPr lang="es-CO" sz="2800" dirty="0"/>
          </a:p>
          <a:p>
            <a:pPr marL="514350" indent="-514350" algn="just">
              <a:buFont typeface="+mj-lt"/>
              <a:buAutoNum type="arabicPeriod" startAt="5"/>
            </a:pPr>
            <a:r>
              <a:rPr lang="es-ES" sz="2800" dirty="0"/>
              <a:t>Resistencia de los fieles laicos para entrar en los procesos de preparación a los sacramentos.</a:t>
            </a:r>
            <a:endParaRPr lang="es-CO" sz="2800" dirty="0"/>
          </a:p>
        </p:txBody>
      </p:sp>
    </p:spTree>
    <p:extLst>
      <p:ext uri="{BB962C8B-B14F-4D97-AF65-F5344CB8AC3E}">
        <p14:creationId xmlns:p14="http://schemas.microsoft.com/office/powerpoint/2010/main" xmlns="" val="987909731"/>
      </p:ext>
    </p:extLst>
  </p:cSld>
  <p:clrMapOvr>
    <a:masterClrMapping/>
  </p:clrMapOvr>
  <p:transition advTm="1012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dirty="0" smtClean="0"/>
              <a:t/>
            </a:r>
            <a:br>
              <a:rPr lang="es-ES" sz="3600" dirty="0" smtClean="0"/>
            </a:br>
            <a:r>
              <a:rPr lang="es-ES" sz="3600" b="1" dirty="0" smtClean="0"/>
              <a:t>II</a:t>
            </a:r>
            <a:r>
              <a:rPr lang="es-ES" sz="3600" b="1" dirty="0"/>
              <a:t>. DESAFÍOS</a:t>
            </a:r>
            <a:r>
              <a:rPr lang="es-CO" dirty="0"/>
              <a:t/>
            </a:r>
            <a:br>
              <a:rPr lang="es-CO" dirty="0"/>
            </a:br>
            <a:endParaRPr lang="es-CO"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xmlns="" val="3000484712"/>
              </p:ext>
            </p:extLst>
          </p:nvPr>
        </p:nvGraphicFramePr>
        <p:xfrm>
          <a:off x="457200" y="1268760"/>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29089991"/>
      </p:ext>
    </p:extLst>
  </p:cSld>
  <p:clrMapOvr>
    <a:masterClrMapping/>
  </p:clrMapOvr>
  <p:transition advTm="1487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04800" y="838200"/>
            <a:ext cx="8534400" cy="1295400"/>
          </a:xfrm>
        </p:spPr>
        <p:txBody>
          <a:bodyPr lIns="0" rIns="18288">
            <a:normAutofit/>
          </a:bodyPr>
          <a:lstStyle/>
          <a:p>
            <a:pPr marL="0" indent="0" algn="ctr">
              <a:lnSpc>
                <a:spcPct val="90000"/>
              </a:lnSpc>
              <a:buFontTx/>
              <a:buNone/>
            </a:pPr>
            <a:r>
              <a:rPr lang="es-ES" b="1" dirty="0" smtClean="0"/>
              <a:t>1. Hacia </a:t>
            </a:r>
            <a:r>
              <a:rPr lang="es-ES" b="1" dirty="0"/>
              <a:t>una liturgia que sea encuentro </a:t>
            </a:r>
          </a:p>
          <a:p>
            <a:pPr marL="0" indent="0" algn="ctr">
              <a:lnSpc>
                <a:spcPct val="90000"/>
              </a:lnSpc>
              <a:buFontTx/>
              <a:buNone/>
            </a:pPr>
            <a:r>
              <a:rPr lang="es-ES" b="1" dirty="0"/>
              <a:t>con Jesucristo vivo</a:t>
            </a:r>
            <a:endParaRPr lang="en-US" b="1" dirty="0"/>
          </a:p>
        </p:txBody>
      </p:sp>
      <p:pic>
        <p:nvPicPr>
          <p:cNvPr id="3080" name="Picture 8" descr="abraham_bloemaert_emaus_349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286000"/>
            <a:ext cx="73914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334166"/>
      </p:ext>
    </p:extLst>
  </p:cSld>
  <p:clrMapOvr>
    <a:masterClrMapping/>
  </p:clrMapOvr>
  <p:transition advTm="503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b="1" dirty="0" smtClean="0"/>
              <a:t>PUNTO DE PARTIDA</a:t>
            </a:r>
            <a:endParaRPr lang="en-US" sz="4000" b="1" dirty="0"/>
          </a:p>
        </p:txBody>
      </p:sp>
      <p:sp>
        <p:nvSpPr>
          <p:cNvPr id="65539" name="Rectangle 3"/>
          <p:cNvSpPr>
            <a:spLocks noGrp="1" noChangeArrowheads="1"/>
          </p:cNvSpPr>
          <p:nvPr>
            <p:ph type="body" idx="1"/>
          </p:nvPr>
        </p:nvSpPr>
        <p:spPr>
          <a:xfrm>
            <a:off x="457200" y="2132856"/>
            <a:ext cx="8229600" cy="3993307"/>
          </a:xfrm>
        </p:spPr>
        <p:txBody>
          <a:bodyPr/>
          <a:lstStyle/>
          <a:p>
            <a:pPr algn="just">
              <a:buNone/>
            </a:pPr>
            <a:r>
              <a:rPr lang="en-US" sz="4000" b="1" dirty="0" smtClean="0"/>
              <a:t>“…</a:t>
            </a:r>
            <a:r>
              <a:rPr lang="en-US" sz="4000" b="1" dirty="0"/>
              <a:t>Y he </a:t>
            </a:r>
            <a:r>
              <a:rPr lang="en-US" sz="4000" b="1" dirty="0" err="1"/>
              <a:t>aquí</a:t>
            </a:r>
            <a:r>
              <a:rPr lang="en-US" sz="4000" b="1" dirty="0"/>
              <a:t> </a:t>
            </a:r>
            <a:r>
              <a:rPr lang="en-US" sz="4000" b="1" dirty="0" err="1"/>
              <a:t>que</a:t>
            </a:r>
            <a:r>
              <a:rPr lang="en-US" sz="4000" b="1" dirty="0"/>
              <a:t> </a:t>
            </a:r>
            <a:r>
              <a:rPr lang="en-US" sz="4000" b="1" dirty="0" err="1"/>
              <a:t>yo</a:t>
            </a:r>
            <a:r>
              <a:rPr lang="en-US" sz="4000" b="1" dirty="0"/>
              <a:t> </a:t>
            </a:r>
            <a:r>
              <a:rPr lang="en-US" sz="4000" b="1" dirty="0" err="1"/>
              <a:t>estoy</a:t>
            </a:r>
            <a:r>
              <a:rPr lang="en-US" sz="4000" b="1" dirty="0"/>
              <a:t> con </a:t>
            </a:r>
            <a:r>
              <a:rPr lang="en-US" sz="4000" b="1" dirty="0" err="1" smtClean="0"/>
              <a:t>ustedes</a:t>
            </a:r>
            <a:r>
              <a:rPr lang="en-US" sz="4000" b="1" dirty="0" smtClean="0"/>
              <a:t> </a:t>
            </a:r>
            <a:r>
              <a:rPr lang="en-US" sz="4000" b="1" dirty="0" err="1"/>
              <a:t>todos</a:t>
            </a:r>
            <a:r>
              <a:rPr lang="en-US" sz="4000" b="1" dirty="0"/>
              <a:t> los </a:t>
            </a:r>
            <a:r>
              <a:rPr lang="en-US" sz="4000" b="1" dirty="0" err="1"/>
              <a:t>días</a:t>
            </a:r>
            <a:r>
              <a:rPr lang="en-US" sz="4000" b="1" dirty="0"/>
              <a:t> hasta el fin del </a:t>
            </a:r>
            <a:r>
              <a:rPr lang="en-US" sz="4000" b="1" dirty="0" err="1"/>
              <a:t>mundo</a:t>
            </a:r>
            <a:r>
              <a:rPr lang="en-US" sz="4000" b="1" dirty="0"/>
              <a:t>.”</a:t>
            </a:r>
            <a:r>
              <a:rPr lang="en-US" dirty="0"/>
              <a:t> </a:t>
            </a:r>
            <a:r>
              <a:rPr lang="en-US" dirty="0" smtClean="0"/>
              <a:t>(</a:t>
            </a:r>
            <a:r>
              <a:rPr lang="en-US" i="1" dirty="0">
                <a:solidFill>
                  <a:srgbClr val="FFFF99"/>
                </a:solidFill>
              </a:rPr>
              <a:t>Mt</a:t>
            </a:r>
            <a:r>
              <a:rPr lang="en-US" dirty="0">
                <a:solidFill>
                  <a:srgbClr val="FFFF99"/>
                </a:solidFill>
              </a:rPr>
              <a:t> </a:t>
            </a:r>
            <a:r>
              <a:rPr lang="en-US" dirty="0" smtClean="0">
                <a:solidFill>
                  <a:srgbClr val="FFFF99"/>
                </a:solidFill>
              </a:rPr>
              <a:t>28,20)</a:t>
            </a:r>
            <a:endParaRPr lang="en-US" b="1" dirty="0" smtClean="0"/>
          </a:p>
          <a:p>
            <a:pPr algn="just">
              <a:buFontTx/>
              <a:buNone/>
            </a:pPr>
            <a:endParaRPr lang="en-US" dirty="0" smtClean="0"/>
          </a:p>
        </p:txBody>
      </p:sp>
    </p:spTree>
    <p:extLst>
      <p:ext uri="{BB962C8B-B14F-4D97-AF65-F5344CB8AC3E}">
        <p14:creationId xmlns:p14="http://schemas.microsoft.com/office/powerpoint/2010/main" xmlns="" val="2790096706"/>
      </p:ext>
    </p:extLst>
  </p:cSld>
  <p:clrMapOvr>
    <a:masterClrMapping/>
  </p:clrMapOvr>
  <p:transition advTm="1015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457200" y="1435100"/>
            <a:ext cx="8147248" cy="4691063"/>
          </a:xfrm>
        </p:spPr>
        <p:txBody>
          <a:bodyPr>
            <a:normAutofit/>
          </a:bodyPr>
          <a:lstStyle/>
          <a:p>
            <a:pPr algn="just"/>
            <a:r>
              <a:rPr lang="es-CO" sz="2800" b="1" dirty="0"/>
              <a:t>¿Cuáles son las luces y sombras de la pastoral litúrgica en nuestro Continente, a cincuenta años de la reforma litúrgica del Vaticano </a:t>
            </a:r>
            <a:r>
              <a:rPr lang="es-CO" sz="2800" b="1" dirty="0" smtClean="0"/>
              <a:t>II?</a:t>
            </a:r>
          </a:p>
          <a:p>
            <a:pPr algn="just"/>
            <a:endParaRPr lang="es-CO" sz="2800" dirty="0"/>
          </a:p>
          <a:p>
            <a:pPr algn="just"/>
            <a:r>
              <a:rPr lang="es-CO" sz="2800" b="1" dirty="0" smtClean="0"/>
              <a:t>¿</a:t>
            </a:r>
            <a:r>
              <a:rPr lang="es-CO" sz="2800" b="1" dirty="0"/>
              <a:t>Qué liturgia exige nuestra realidad y la propuesta pastoral (la Misión Continental) de la V Conferencia del Episcopado Latinoamericano y Caribeño, en Aparecida, entendida como una forma de Nueva Evangelización?</a:t>
            </a:r>
          </a:p>
        </p:txBody>
      </p:sp>
    </p:spTree>
    <p:extLst>
      <p:ext uri="{BB962C8B-B14F-4D97-AF65-F5344CB8AC3E}">
        <p14:creationId xmlns:p14="http://schemas.microsoft.com/office/powerpoint/2010/main" xmlns="" val="502838947"/>
      </p:ext>
    </p:extLst>
  </p:cSld>
  <p:clrMapOvr>
    <a:masterClrMapping/>
  </p:clrMapOvr>
  <p:transition advTm="1537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228600" y="1268760"/>
            <a:ext cx="8591872"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r>
              <a:rPr lang="es-ES" sz="2800" dirty="0" smtClean="0"/>
              <a:t>“Cristo </a:t>
            </a:r>
            <a:r>
              <a:rPr lang="es-ES" sz="2800" dirty="0"/>
              <a:t>está siempre presente en su Iglesia, sobre todo en la acción litúrgica. Está presente en el sacrificio de la Misa, sea en la persona del </a:t>
            </a:r>
            <a:r>
              <a:rPr lang="es-ES" sz="2800" dirty="0" smtClean="0"/>
              <a:t>ministro… sea </a:t>
            </a:r>
            <a:r>
              <a:rPr lang="es-ES" sz="2800" dirty="0"/>
              <a:t>sobre todo bajo las especies eucarísticas. Está presente con su fuerza en los </a:t>
            </a:r>
            <a:r>
              <a:rPr lang="es-ES" sz="2800" dirty="0" smtClean="0"/>
              <a:t>Sacramentos… Está </a:t>
            </a:r>
            <a:r>
              <a:rPr lang="es-ES" sz="2800" dirty="0"/>
              <a:t>presente en su palabra, pues cuando se lee en la Iglesia la Sagrada Escritura, es El quien habla. Está presente, por último, cuando la Iglesia suplica y canta </a:t>
            </a:r>
            <a:r>
              <a:rPr lang="es-ES" sz="2800" dirty="0" smtClean="0"/>
              <a:t>salmos…”</a:t>
            </a:r>
            <a:r>
              <a:rPr lang="es-ES" sz="2400" dirty="0" smtClean="0"/>
              <a:t> (</a:t>
            </a:r>
            <a:r>
              <a:rPr lang="es-ES" sz="2400" b="1" i="1" dirty="0" err="1" smtClean="0"/>
              <a:t>Sacrosanctum</a:t>
            </a:r>
            <a:r>
              <a:rPr lang="es-ES" sz="2400" b="1" i="1" dirty="0" smtClean="0"/>
              <a:t> </a:t>
            </a:r>
            <a:r>
              <a:rPr lang="es-ES" sz="2400" b="1" i="1" dirty="0" err="1" smtClean="0"/>
              <a:t>Concilium</a:t>
            </a:r>
            <a:r>
              <a:rPr lang="es-ES" sz="2400" dirty="0" smtClean="0"/>
              <a:t> 7).</a:t>
            </a:r>
            <a:endParaRPr lang="es-PR" sz="2200" dirty="0"/>
          </a:p>
        </p:txBody>
      </p:sp>
    </p:spTree>
    <p:extLst>
      <p:ext uri="{BB962C8B-B14F-4D97-AF65-F5344CB8AC3E}">
        <p14:creationId xmlns:p14="http://schemas.microsoft.com/office/powerpoint/2010/main" xmlns="" val="3808587872"/>
      </p:ext>
    </p:extLst>
  </p:cSld>
  <p:clrMapOvr>
    <a:masterClrMapping/>
  </p:clrMapOvr>
  <p:transition advTm="205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457200" y="1124744"/>
            <a:ext cx="8003232" cy="5001419"/>
          </a:xfrm>
        </p:spPr>
        <p:txBody>
          <a:bodyPr>
            <a:noAutofit/>
          </a:bodyPr>
          <a:lstStyle/>
          <a:p>
            <a:pPr marL="457200" indent="-457200" algn="just">
              <a:buFont typeface="Wingdings" pitchFamily="2" charset="2"/>
              <a:buChar char="q"/>
            </a:pPr>
            <a:r>
              <a:rPr lang="es-CO" sz="2800" dirty="0"/>
              <a:t>El Documento de </a:t>
            </a:r>
            <a:r>
              <a:rPr lang="es-CO" sz="2800" b="1" dirty="0"/>
              <a:t>Aparecida</a:t>
            </a:r>
            <a:r>
              <a:rPr lang="es-CO" sz="2800" dirty="0"/>
              <a:t> nos dice que la eucaristía es </a:t>
            </a:r>
            <a:r>
              <a:rPr lang="es-CO" sz="2800" b="1" dirty="0"/>
              <a:t>lugar de encuentro </a:t>
            </a:r>
            <a:r>
              <a:rPr lang="es-CO" sz="2800" dirty="0"/>
              <a:t>con el </a:t>
            </a:r>
            <a:r>
              <a:rPr lang="es-CO" sz="2800" dirty="0" smtClean="0"/>
              <a:t>Señor (DA 250).</a:t>
            </a:r>
          </a:p>
          <a:p>
            <a:pPr marL="457200" indent="-457200" algn="just">
              <a:buFont typeface="Wingdings" pitchFamily="2" charset="2"/>
              <a:buChar char="q"/>
            </a:pPr>
            <a:endParaRPr lang="es-CO" sz="2800" dirty="0" smtClean="0"/>
          </a:p>
          <a:p>
            <a:pPr marL="457200" indent="-457200" algn="just">
              <a:buFont typeface="Wingdings" pitchFamily="2" charset="2"/>
              <a:buChar char="q"/>
            </a:pPr>
            <a:r>
              <a:rPr lang="es-CO" sz="2800" dirty="0" smtClean="0"/>
              <a:t>El </a:t>
            </a:r>
            <a:r>
              <a:rPr lang="es-CO" sz="2800" dirty="0"/>
              <a:t>cuerpo necesita de un lugar para estar, verse, encontrarse y alimentarse, y ese lugar es la eucaristía. Le llamamos entonces, </a:t>
            </a:r>
            <a:r>
              <a:rPr lang="es-CO" sz="2800" b="1" dirty="0"/>
              <a:t>lugar privilegiado</a:t>
            </a:r>
            <a:r>
              <a:rPr lang="es-CO" sz="2800" dirty="0"/>
              <a:t>, porque es una "fuente inagotable" para nuestra vida de cristianos.</a:t>
            </a:r>
          </a:p>
        </p:txBody>
      </p:sp>
    </p:spTree>
    <p:extLst>
      <p:ext uri="{BB962C8B-B14F-4D97-AF65-F5344CB8AC3E}">
        <p14:creationId xmlns:p14="http://schemas.microsoft.com/office/powerpoint/2010/main" xmlns="" val="4105869398"/>
      </p:ext>
    </p:extLst>
  </p:cSld>
  <p:clrMapOvr>
    <a:masterClrMapping/>
  </p:clrMapOvr>
  <p:transition advTm="20437"/>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147248" cy="4691063"/>
          </a:xfrm>
        </p:spPr>
        <p:txBody>
          <a:bodyPr/>
          <a:lstStyle/>
          <a:p>
            <a:pPr algn="just"/>
            <a:r>
              <a:rPr lang="es-CO" sz="2800" dirty="0">
                <a:solidFill>
                  <a:schemeClr val="tx1"/>
                </a:solidFill>
                <a:latin typeface="+mn-lt"/>
                <a:ea typeface="+mn-ea"/>
                <a:cs typeface="+mn-cs"/>
              </a:rPr>
              <a:t>Todo esto, que se afirma de la eucaristía, que es la liturgia por excelencia, se puede afirmar también de los demás seis sacramentos, de los sacramentales, de la liturgia de las horas y de toda la riqueza celebrativa del año litúrgico y la piedad popular. La liturgia, “ejercicio del sacerdocio de Cristo”, cabeza y cuerpo, es el lugar y el momento más intenso de encuentro, diálogo y comunión de la Iglesia con el Señor. </a:t>
            </a:r>
            <a:endParaRPr lang="es-CO" sz="2800" dirty="0"/>
          </a:p>
        </p:txBody>
      </p:sp>
    </p:spTree>
    <p:extLst>
      <p:ext uri="{BB962C8B-B14F-4D97-AF65-F5344CB8AC3E}">
        <p14:creationId xmlns:p14="http://schemas.microsoft.com/office/powerpoint/2010/main" xmlns="" val="1783492464"/>
      </p:ext>
    </p:extLst>
  </p:cSld>
  <p:clrMapOvr>
    <a:masterClrMapping/>
  </p:clrMapOvr>
  <p:transition advTm="14937"/>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003232" cy="1162050"/>
          </a:xfrm>
        </p:spPr>
        <p:txBody>
          <a:bodyPr/>
          <a:lstStyle/>
          <a:p>
            <a:r>
              <a:rPr lang="es-CO" sz="3200" dirty="0"/>
              <a:t>Tres tareas principales </a:t>
            </a:r>
            <a:r>
              <a:rPr lang="es-CO" dirty="0"/>
              <a:t/>
            </a:r>
            <a:br>
              <a:rPr lang="es-CO" dirty="0"/>
            </a:br>
            <a:endParaRPr lang="es-CO" dirty="0"/>
          </a:p>
        </p:txBody>
      </p:sp>
      <p:sp>
        <p:nvSpPr>
          <p:cNvPr id="4" name="3 Marcador de texto"/>
          <p:cNvSpPr>
            <a:spLocks noGrp="1"/>
          </p:cNvSpPr>
          <p:nvPr>
            <p:ph type="body" sz="half" idx="2"/>
          </p:nvPr>
        </p:nvSpPr>
        <p:spPr>
          <a:xfrm>
            <a:off x="457200" y="1435100"/>
            <a:ext cx="8003232" cy="4691063"/>
          </a:xfrm>
        </p:spPr>
        <p:txBody>
          <a:bodyPr/>
          <a:lstStyle/>
          <a:p>
            <a:pPr algn="just"/>
            <a:r>
              <a:rPr lang="es-CO" sz="2800" dirty="0">
                <a:solidFill>
                  <a:schemeClr val="tx1"/>
                </a:solidFill>
                <a:latin typeface="+mn-lt"/>
                <a:ea typeface="+mn-ea"/>
                <a:cs typeface="+mn-cs"/>
              </a:rPr>
              <a:t>Todo cristiano católico está ante tres tareas fundamentales, en las que las diversas instancias catequísticas juegan un papel fundamental:</a:t>
            </a:r>
          </a:p>
          <a:p>
            <a:pPr lvl="0" algn="just"/>
            <a:endParaRPr lang="es-CO" sz="2800" dirty="0" smtClean="0">
              <a:solidFill>
                <a:schemeClr val="tx1"/>
              </a:solidFill>
              <a:latin typeface="+mn-lt"/>
              <a:ea typeface="+mn-ea"/>
              <a:cs typeface="+mn-cs"/>
            </a:endParaRPr>
          </a:p>
          <a:p>
            <a:pPr marL="514350" lvl="0" indent="-514350" algn="just">
              <a:buFont typeface="+mj-lt"/>
              <a:buAutoNum type="arabicParenR"/>
            </a:pPr>
            <a:r>
              <a:rPr lang="es-CO" sz="2800" dirty="0" smtClean="0">
                <a:solidFill>
                  <a:schemeClr val="tx1"/>
                </a:solidFill>
                <a:latin typeface="+mn-lt"/>
                <a:ea typeface="+mn-ea"/>
                <a:cs typeface="+mn-cs"/>
              </a:rPr>
              <a:t>como </a:t>
            </a:r>
            <a:r>
              <a:rPr lang="es-CO" sz="2800" dirty="0">
                <a:solidFill>
                  <a:schemeClr val="tx1"/>
                </a:solidFill>
                <a:latin typeface="+mn-lt"/>
                <a:ea typeface="+mn-ea"/>
                <a:cs typeface="+mn-cs"/>
              </a:rPr>
              <a:t>creyente, </a:t>
            </a:r>
            <a:r>
              <a:rPr lang="es-CO" sz="2800" b="1" i="1" dirty="0">
                <a:solidFill>
                  <a:schemeClr val="tx1"/>
                </a:solidFill>
                <a:latin typeface="+mn-lt"/>
                <a:ea typeface="+mn-ea"/>
                <a:cs typeface="+mn-cs"/>
              </a:rPr>
              <a:t>formarse </a:t>
            </a:r>
            <a:r>
              <a:rPr lang="es-CO" sz="2800" dirty="0">
                <a:solidFill>
                  <a:schemeClr val="tx1"/>
                </a:solidFill>
                <a:latin typeface="+mn-lt"/>
                <a:ea typeface="+mn-ea"/>
                <a:cs typeface="+mn-cs"/>
              </a:rPr>
              <a:t>en la dimensión mística de la liturgia, y en una vivencia de la misma que sea siempre consciente de la iniciativa y presencia de Dios, por medio de la gracia santificante, en toda celebración de la fe.</a:t>
            </a:r>
          </a:p>
          <a:p>
            <a:pPr algn="just"/>
            <a:endParaRPr lang="es-CO" sz="2800" dirty="0"/>
          </a:p>
        </p:txBody>
      </p:sp>
    </p:spTree>
    <p:extLst>
      <p:ext uri="{BB962C8B-B14F-4D97-AF65-F5344CB8AC3E}">
        <p14:creationId xmlns:p14="http://schemas.microsoft.com/office/powerpoint/2010/main" xmlns="" val="2585519082"/>
      </p:ext>
    </p:extLst>
  </p:cSld>
  <p:clrMapOvr>
    <a:masterClrMapping/>
  </p:clrMapOvr>
  <p:transition advTm="20031"/>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lstStyle/>
          <a:p>
            <a:pPr marL="514350" lvl="0" indent="-514350" algn="just">
              <a:buFont typeface="+mj-lt"/>
              <a:buAutoNum type="arabicParenR" startAt="2"/>
            </a:pPr>
            <a:r>
              <a:rPr lang="es-CO" sz="2800" dirty="0">
                <a:solidFill>
                  <a:schemeClr val="tx1"/>
                </a:solidFill>
              </a:rPr>
              <a:t>como discípulo, </a:t>
            </a:r>
            <a:r>
              <a:rPr lang="es-CO" sz="2800" b="1" i="1" dirty="0">
                <a:solidFill>
                  <a:schemeClr val="tx1"/>
                </a:solidFill>
              </a:rPr>
              <a:t>vivir </a:t>
            </a:r>
            <a:r>
              <a:rPr lang="es-CO" sz="2800" dirty="0">
                <a:solidFill>
                  <a:schemeClr val="tx1"/>
                </a:solidFill>
              </a:rPr>
              <a:t>la liturgia, especialmente la eucaristía, como encuentro central con Cristo, tanto </a:t>
            </a:r>
            <a:r>
              <a:rPr lang="es-CO" sz="2800" i="1" dirty="0">
                <a:solidFill>
                  <a:schemeClr val="tx1"/>
                </a:solidFill>
              </a:rPr>
              <a:t>personal </a:t>
            </a:r>
            <a:r>
              <a:rPr lang="es-CO" sz="2800" dirty="0">
                <a:solidFill>
                  <a:schemeClr val="tx1"/>
                </a:solidFill>
              </a:rPr>
              <a:t>como </a:t>
            </a:r>
            <a:r>
              <a:rPr lang="es-CO" sz="2800" i="1" dirty="0">
                <a:solidFill>
                  <a:schemeClr val="tx1"/>
                </a:solidFill>
              </a:rPr>
              <a:t>eclesial</a:t>
            </a:r>
            <a:r>
              <a:rPr lang="es-CO" sz="2800" dirty="0">
                <a:solidFill>
                  <a:schemeClr val="tx1"/>
                </a:solidFill>
              </a:rPr>
              <a:t>, para fortalecer allí su fe y su compromiso</a:t>
            </a:r>
            <a:r>
              <a:rPr lang="es-CO" sz="2800" dirty="0" smtClean="0">
                <a:solidFill>
                  <a:schemeClr val="tx1"/>
                </a:solidFill>
              </a:rPr>
              <a:t>;</a:t>
            </a:r>
          </a:p>
          <a:p>
            <a:pPr marL="514350" lvl="0" indent="-514350" algn="just">
              <a:buFont typeface="+mj-lt"/>
              <a:buAutoNum type="arabicParenR" startAt="2"/>
            </a:pPr>
            <a:endParaRPr lang="es-CO" sz="2800" dirty="0">
              <a:solidFill>
                <a:schemeClr val="tx1"/>
              </a:solidFill>
            </a:endParaRPr>
          </a:p>
          <a:p>
            <a:pPr marL="514350" indent="-514350" algn="just">
              <a:buFont typeface="+mj-lt"/>
              <a:buAutoNum type="arabicParenR" startAt="2"/>
            </a:pPr>
            <a:r>
              <a:rPr lang="es-CO" sz="2800" dirty="0">
                <a:solidFill>
                  <a:schemeClr val="tx1"/>
                </a:solidFill>
              </a:rPr>
              <a:t>y como misionero, </a:t>
            </a:r>
            <a:r>
              <a:rPr lang="es-CO" sz="2800" b="1" i="1" dirty="0">
                <a:solidFill>
                  <a:schemeClr val="tx1"/>
                </a:solidFill>
              </a:rPr>
              <a:t>conducir </a:t>
            </a:r>
            <a:r>
              <a:rPr lang="es-CO" sz="2800" dirty="0">
                <a:solidFill>
                  <a:schemeClr val="tx1"/>
                </a:solidFill>
              </a:rPr>
              <a:t>a sus hermanos hacia una vivencia de la liturgia y de la eucaristía en la que también ellos se encuentren con Cristo vivo y se nutran de su gracia.</a:t>
            </a:r>
            <a:endParaRPr lang="es-CO" sz="2800" dirty="0"/>
          </a:p>
        </p:txBody>
      </p:sp>
    </p:spTree>
    <p:extLst>
      <p:ext uri="{BB962C8B-B14F-4D97-AF65-F5344CB8AC3E}">
        <p14:creationId xmlns:p14="http://schemas.microsoft.com/office/powerpoint/2010/main" xmlns="" val="3304760547"/>
      </p:ext>
    </p:extLst>
  </p:cSld>
  <p:clrMapOvr>
    <a:masterClrMapping/>
  </p:clrMapOvr>
  <p:transition advTm="1506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CO" sz="3200" dirty="0"/>
              <a:t>Para vivir la liturgia como encuentro con Cristo </a:t>
            </a:r>
          </a:p>
        </p:txBody>
      </p:sp>
      <p:sp>
        <p:nvSpPr>
          <p:cNvPr id="4" name="3 Marcador de texto"/>
          <p:cNvSpPr>
            <a:spLocks noGrp="1"/>
          </p:cNvSpPr>
          <p:nvPr>
            <p:ph type="body" sz="half" idx="2"/>
          </p:nvPr>
        </p:nvSpPr>
        <p:spPr>
          <a:xfrm>
            <a:off x="251520" y="1772816"/>
            <a:ext cx="8208912" cy="4824536"/>
          </a:xfrm>
        </p:spPr>
        <p:txBody>
          <a:bodyPr/>
          <a:lstStyle/>
          <a:p>
            <a:r>
              <a:rPr lang="es-CO" sz="2800" b="1" i="1" dirty="0">
                <a:solidFill>
                  <a:schemeClr val="tx1"/>
                </a:solidFill>
              </a:rPr>
              <a:t>La liturgia es encuentro sacramental</a:t>
            </a:r>
            <a:r>
              <a:rPr lang="es-CO" sz="2800" i="1" dirty="0">
                <a:solidFill>
                  <a:schemeClr val="tx1"/>
                </a:solidFill>
              </a:rPr>
              <a:t> </a:t>
            </a:r>
            <a:endParaRPr lang="es-CO" sz="2800" dirty="0">
              <a:solidFill>
                <a:schemeClr val="tx1"/>
              </a:solidFill>
            </a:endParaRPr>
          </a:p>
          <a:p>
            <a:endParaRPr lang="es-CO" sz="2800" dirty="0" smtClean="0">
              <a:solidFill>
                <a:schemeClr val="tx1"/>
              </a:solidFill>
            </a:endParaRPr>
          </a:p>
          <a:p>
            <a:pPr algn="just"/>
            <a:r>
              <a:rPr lang="es-CO" sz="2800" dirty="0" smtClean="0">
                <a:solidFill>
                  <a:schemeClr val="tx1"/>
                </a:solidFill>
              </a:rPr>
              <a:t>En </a:t>
            </a:r>
            <a:r>
              <a:rPr lang="es-CO" sz="2800" dirty="0">
                <a:solidFill>
                  <a:schemeClr val="tx1"/>
                </a:solidFill>
              </a:rPr>
              <a:t>la liturgia, el encuentro comunitario está en esencial relación con el encuentro personal de cada cristiano con el Señor. Este encuentro tiene su culminación en la comunión eucarística sacramental.</a:t>
            </a:r>
            <a:endParaRPr lang="es-CO" sz="2800" dirty="0"/>
          </a:p>
        </p:txBody>
      </p:sp>
    </p:spTree>
    <p:extLst>
      <p:ext uri="{BB962C8B-B14F-4D97-AF65-F5344CB8AC3E}">
        <p14:creationId xmlns:p14="http://schemas.microsoft.com/office/powerpoint/2010/main" xmlns="" val="2434050419"/>
      </p:ext>
    </p:extLst>
  </p:cSld>
  <p:clrMapOvr>
    <a:masterClrMapping/>
  </p:clrMapOvr>
  <p:transition advTm="1517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332656"/>
            <a:ext cx="7376220" cy="3112764"/>
          </a:xfrm>
        </p:spPr>
      </p:pic>
      <p:sp>
        <p:nvSpPr>
          <p:cNvPr id="4" name="3 Marcador de texto"/>
          <p:cNvSpPr>
            <a:spLocks noGrp="1"/>
          </p:cNvSpPr>
          <p:nvPr>
            <p:ph type="body" sz="half" idx="2"/>
          </p:nvPr>
        </p:nvSpPr>
        <p:spPr>
          <a:xfrm>
            <a:off x="467544" y="4221088"/>
            <a:ext cx="8219256" cy="2481139"/>
          </a:xfrm>
        </p:spPr>
        <p:txBody>
          <a:bodyPr/>
          <a:lstStyle/>
          <a:p>
            <a:pPr algn="just"/>
            <a:r>
              <a:rPr lang="es-CO" sz="2800" dirty="0">
                <a:solidFill>
                  <a:schemeClr val="tx1"/>
                </a:solidFill>
              </a:rPr>
              <a:t>Comulgar con las especies eucarísticas es entrar en la máxima comunión con el Señor. Es celebrar el sacramento de la eucaristía en su plenitud. Toda celebración eucarística debería tender a que la asamblea comparta el Pan que es Cristo.</a:t>
            </a:r>
            <a:endParaRPr lang="es-CO" sz="2800" dirty="0"/>
          </a:p>
        </p:txBody>
      </p:sp>
    </p:spTree>
    <p:extLst>
      <p:ext uri="{BB962C8B-B14F-4D97-AF65-F5344CB8AC3E}">
        <p14:creationId xmlns:p14="http://schemas.microsoft.com/office/powerpoint/2010/main" xmlns="" val="2173581119"/>
      </p:ext>
    </p:extLst>
  </p:cSld>
  <p:clrMapOvr>
    <a:masterClrMapping/>
  </p:clrMapOvr>
  <p:transition advTm="15375"/>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CO" sz="3200" i="1" dirty="0"/>
              <a:t>La liturgia es escuela de discipulado </a:t>
            </a:r>
            <a:r>
              <a:rPr lang="es-CO" dirty="0"/>
              <a:t/>
            </a:r>
            <a:br>
              <a:rPr lang="es-CO" dirty="0"/>
            </a:br>
            <a:endParaRPr lang="es-CO"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64882" y="2276872"/>
            <a:ext cx="4567556" cy="2854722"/>
          </a:xfrm>
          <a:prstGeom prst="rect">
            <a:avLst/>
          </a:prstGeom>
          <a:ln>
            <a:noFill/>
          </a:ln>
          <a:effectLst>
            <a:softEdge rad="112500"/>
          </a:effectLst>
        </p:spPr>
      </p:pic>
      <p:sp>
        <p:nvSpPr>
          <p:cNvPr id="4" name="3 Marcador de texto"/>
          <p:cNvSpPr>
            <a:spLocks noGrp="1"/>
          </p:cNvSpPr>
          <p:nvPr>
            <p:ph type="body" sz="half" idx="2"/>
          </p:nvPr>
        </p:nvSpPr>
        <p:spPr>
          <a:xfrm>
            <a:off x="179512" y="1435100"/>
            <a:ext cx="4248472" cy="5306268"/>
          </a:xfrm>
        </p:spPr>
        <p:txBody>
          <a:bodyPr/>
          <a:lstStyle/>
          <a:p>
            <a:r>
              <a:rPr lang="es-CO" sz="2800" dirty="0">
                <a:solidFill>
                  <a:schemeClr val="tx1"/>
                </a:solidFill>
              </a:rPr>
              <a:t>En la liturgia descubrimos nuestra capacidad de llevar el Evangelio a todos los espacios de nuestra vida y reconocemos la dimensión misionera de nuestra </a:t>
            </a:r>
            <a:r>
              <a:rPr lang="es-CO" sz="2800" dirty="0" smtClean="0">
                <a:solidFill>
                  <a:schemeClr val="tx1"/>
                </a:solidFill>
              </a:rPr>
              <a:t>comunidad.</a:t>
            </a:r>
          </a:p>
          <a:p>
            <a:r>
              <a:rPr lang="es-CO" sz="2800" dirty="0" smtClean="0">
                <a:solidFill>
                  <a:schemeClr val="tx1"/>
                </a:solidFill>
              </a:rPr>
              <a:t>Participar </a:t>
            </a:r>
            <a:r>
              <a:rPr lang="es-CO" sz="2800" dirty="0">
                <a:solidFill>
                  <a:schemeClr val="tx1"/>
                </a:solidFill>
              </a:rPr>
              <a:t>de la liturgia fortalece al discípulo misionero.</a:t>
            </a:r>
            <a:endParaRPr lang="es-CO" sz="2800" dirty="0"/>
          </a:p>
        </p:txBody>
      </p:sp>
    </p:spTree>
    <p:extLst>
      <p:ext uri="{BB962C8B-B14F-4D97-AF65-F5344CB8AC3E}">
        <p14:creationId xmlns:p14="http://schemas.microsoft.com/office/powerpoint/2010/main" xmlns="" val="95690699"/>
      </p:ext>
    </p:extLst>
  </p:cSld>
  <p:clrMapOvr>
    <a:masterClrMapping/>
  </p:clrMapOvr>
  <p:transition advTm="1532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CO" sz="3200" i="1" dirty="0"/>
              <a:t>La liturgia renueva permanentemente nuestra vocación cristiana </a:t>
            </a:r>
            <a:endParaRPr lang="es-CO" sz="3200" dirty="0"/>
          </a:p>
        </p:txBody>
      </p:sp>
      <p:sp>
        <p:nvSpPr>
          <p:cNvPr id="4" name="3 Marcador de texto"/>
          <p:cNvSpPr>
            <a:spLocks noGrp="1"/>
          </p:cNvSpPr>
          <p:nvPr>
            <p:ph type="body" sz="half" idx="2"/>
          </p:nvPr>
        </p:nvSpPr>
        <p:spPr>
          <a:xfrm>
            <a:off x="457200" y="1700808"/>
            <a:ext cx="7931224" cy="4425355"/>
          </a:xfrm>
        </p:spPr>
        <p:txBody>
          <a:bodyPr/>
          <a:lstStyle/>
          <a:p>
            <a:pPr algn="just"/>
            <a:r>
              <a:rPr lang="es-CO" sz="2800" dirty="0">
                <a:solidFill>
                  <a:schemeClr val="tx1"/>
                </a:solidFill>
              </a:rPr>
              <a:t>Nuestra vocación cristiana nace del bautismo, se sella con la confirmación y se nutre de la eucaristía. Pareciera que son tres sacramentos distintos, pero la verdad es que los Sacramentos de la Iniciación Cristiana (bautismo, confirmación y eucaristía) no son sino uno solo</a:t>
            </a:r>
            <a:r>
              <a:rPr lang="es-CO" sz="2800" dirty="0" smtClean="0">
                <a:solidFill>
                  <a:schemeClr val="tx1"/>
                </a:solidFill>
              </a:rPr>
              <a:t>.</a:t>
            </a:r>
          </a:p>
          <a:p>
            <a:pPr algn="just"/>
            <a:endParaRPr lang="es-CO" sz="2800" dirty="0" smtClean="0">
              <a:solidFill>
                <a:schemeClr val="tx1"/>
              </a:solidFill>
              <a:latin typeface="+mn-lt"/>
              <a:ea typeface="+mn-ea"/>
              <a:cs typeface="+mn-cs"/>
            </a:endParaRPr>
          </a:p>
          <a:p>
            <a:pPr algn="just"/>
            <a:r>
              <a:rPr lang="es-CO" sz="2800" dirty="0" smtClean="0">
                <a:solidFill>
                  <a:schemeClr val="tx1"/>
                </a:solidFill>
                <a:latin typeface="+mn-lt"/>
                <a:ea typeface="+mn-ea"/>
                <a:cs typeface="+mn-cs"/>
              </a:rPr>
              <a:t>Los </a:t>
            </a:r>
            <a:r>
              <a:rPr lang="es-CO" sz="2800" dirty="0">
                <a:solidFill>
                  <a:schemeClr val="tx1"/>
                </a:solidFill>
                <a:latin typeface="+mn-lt"/>
                <a:ea typeface="+mn-ea"/>
                <a:cs typeface="+mn-cs"/>
              </a:rPr>
              <a:t>tres en conjunto nos comunican a Dios, recibimos su Espíritu de santidad.</a:t>
            </a:r>
            <a:endParaRPr lang="es-CO" sz="2800" dirty="0"/>
          </a:p>
        </p:txBody>
      </p:sp>
    </p:spTree>
    <p:extLst>
      <p:ext uri="{BB962C8B-B14F-4D97-AF65-F5344CB8AC3E}">
        <p14:creationId xmlns:p14="http://schemas.microsoft.com/office/powerpoint/2010/main" xmlns="" val="253265184"/>
      </p:ext>
    </p:extLst>
  </p:cSld>
  <p:clrMapOvr>
    <a:masterClrMapping/>
  </p:clrMapOvr>
  <p:transition advTm="153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79912" y="1556792"/>
            <a:ext cx="5111750" cy="3825292"/>
          </a:xfrm>
        </p:spPr>
      </p:pic>
      <p:sp>
        <p:nvSpPr>
          <p:cNvPr id="4" name="3 Marcador de texto"/>
          <p:cNvSpPr>
            <a:spLocks noGrp="1"/>
          </p:cNvSpPr>
          <p:nvPr>
            <p:ph type="body" sz="half" idx="2"/>
          </p:nvPr>
        </p:nvSpPr>
        <p:spPr/>
        <p:txBody>
          <a:bodyPr/>
          <a:lstStyle/>
          <a:p>
            <a:r>
              <a:rPr lang="es-CO" sz="2800" dirty="0">
                <a:solidFill>
                  <a:schemeClr val="tx1"/>
                </a:solidFill>
                <a:latin typeface="+mn-lt"/>
                <a:ea typeface="+mn-ea"/>
                <a:cs typeface="+mn-cs"/>
              </a:rPr>
              <a:t>En cada eucaristía nuestra vocación cristiana recibe un nuevo impulso, y vamos descubriendo día a día, lo que el Señor quiere de nosotros</a:t>
            </a:r>
            <a:r>
              <a:rPr lang="es-CO" sz="2800" dirty="0" smtClean="0">
                <a:solidFill>
                  <a:schemeClr val="tx1"/>
                </a:solidFill>
                <a:latin typeface="+mn-lt"/>
                <a:ea typeface="+mn-ea"/>
                <a:cs typeface="+mn-cs"/>
              </a:rPr>
              <a:t>.</a:t>
            </a:r>
          </a:p>
          <a:p>
            <a:endParaRPr lang="es-CO" dirty="0"/>
          </a:p>
        </p:txBody>
      </p:sp>
    </p:spTree>
    <p:extLst>
      <p:ext uri="{BB962C8B-B14F-4D97-AF65-F5344CB8AC3E}">
        <p14:creationId xmlns:p14="http://schemas.microsoft.com/office/powerpoint/2010/main" xmlns="" val="435053295"/>
      </p:ext>
    </p:extLst>
  </p:cSld>
  <p:clrMapOvr>
    <a:masterClrMapping/>
  </p:clrMapOvr>
  <p:transition advTm="1504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3050"/>
            <a:ext cx="8219256" cy="1162050"/>
          </a:xfrm>
        </p:spPr>
        <p:txBody>
          <a:bodyPr>
            <a:normAutofit fontScale="90000"/>
          </a:bodyPr>
          <a:lstStyle/>
          <a:p>
            <a:pPr algn="ctr"/>
            <a:r>
              <a:rPr lang="es-CO" sz="3600" dirty="0" smtClean="0"/>
              <a:t>I. LUCES Y SOMBRAS</a:t>
            </a:r>
            <a:br>
              <a:rPr lang="es-CO" sz="3600" dirty="0" smtClean="0"/>
            </a:br>
            <a:r>
              <a:rPr lang="es-CO" sz="3600" dirty="0" smtClean="0"/>
              <a:t>Estructuras</a:t>
            </a:r>
            <a:endParaRPr lang="es-CO" sz="3600" dirty="0"/>
          </a:p>
        </p:txBody>
      </p:sp>
      <p:sp>
        <p:nvSpPr>
          <p:cNvPr id="10" name="9 Marcador de texto"/>
          <p:cNvSpPr>
            <a:spLocks noGrp="1"/>
          </p:cNvSpPr>
          <p:nvPr>
            <p:ph type="body" sz="half" idx="2"/>
          </p:nvPr>
        </p:nvSpPr>
        <p:spPr>
          <a:xfrm>
            <a:off x="457200" y="1435100"/>
            <a:ext cx="4042792" cy="4691063"/>
          </a:xfrm>
        </p:spPr>
        <p:txBody>
          <a:bodyPr>
            <a:normAutofit fontScale="85000" lnSpcReduction="20000"/>
          </a:bodyPr>
          <a:lstStyle/>
          <a:p>
            <a:pPr marL="514350" indent="-514350" algn="ctr">
              <a:buAutoNum type="alphaUcPeriod"/>
            </a:pPr>
            <a:r>
              <a:rPr lang="es-CO" sz="2800" b="1" i="1" dirty="0" smtClean="0"/>
              <a:t>Luces</a:t>
            </a:r>
          </a:p>
          <a:p>
            <a:pPr marL="514350" lvl="0" indent="-514350">
              <a:buFont typeface="+mj-lt"/>
              <a:buAutoNum type="arabicPeriod"/>
            </a:pPr>
            <a:r>
              <a:rPr lang="es-ES" sz="2800" dirty="0"/>
              <a:t>En la mayoría de los países se han establecido las comisiones de liturgia o pastoral litúrgica nacional y en algunos también diocesanas y parroquiales.</a:t>
            </a:r>
            <a:endParaRPr lang="es-CO" sz="2800" dirty="0"/>
          </a:p>
          <a:p>
            <a:pPr marL="514350" lvl="0" indent="-514350">
              <a:buFont typeface="+mj-lt"/>
              <a:buAutoNum type="arabicPeriod"/>
            </a:pPr>
            <a:r>
              <a:rPr lang="es-ES" sz="2800" dirty="0"/>
              <a:t>En algunos países hay comisiones de pastoral de santuarios, arte sagrado, música litúrgica y bienes culturales, a veces integradas a la comisión de liturgia, a veces como comisiones aparte.</a:t>
            </a:r>
            <a:endParaRPr lang="es-CO" sz="2800" dirty="0"/>
          </a:p>
          <a:p>
            <a:endParaRPr lang="es-CO" sz="2800" dirty="0"/>
          </a:p>
        </p:txBody>
      </p:sp>
      <p:sp>
        <p:nvSpPr>
          <p:cNvPr id="11" name="9 Marcador de texto"/>
          <p:cNvSpPr txBox="1">
            <a:spLocks/>
          </p:cNvSpPr>
          <p:nvPr/>
        </p:nvSpPr>
        <p:spPr>
          <a:xfrm>
            <a:off x="4860032" y="1587500"/>
            <a:ext cx="4042792" cy="4691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ES" sz="2800" dirty="0"/>
              <a:t>Se han creado asociaciones de liturgistas en algunos países.</a:t>
            </a:r>
            <a:endParaRPr lang="es-CO" sz="2800" dirty="0"/>
          </a:p>
          <a:p>
            <a:pPr marL="514350" indent="-514350">
              <a:buFont typeface="+mj-lt"/>
              <a:buAutoNum type="arabicPeriod" startAt="3"/>
            </a:pPr>
            <a:r>
              <a:rPr lang="es-ES" sz="2800" dirty="0"/>
              <a:t>En algunas diócesis se ha restablecido el diaconado permanente con éxito.</a:t>
            </a:r>
            <a:endParaRPr lang="es-CO" sz="2800" dirty="0"/>
          </a:p>
          <a:p>
            <a:pPr marL="514350" indent="-514350">
              <a:buFont typeface="+mj-lt"/>
              <a:buAutoNum type="arabicPeriod" startAt="3"/>
            </a:pPr>
            <a:endParaRPr lang="es-CO" sz="2800" i="1" dirty="0" smtClean="0"/>
          </a:p>
        </p:txBody>
      </p:sp>
    </p:spTree>
    <p:extLst>
      <p:ext uri="{BB962C8B-B14F-4D97-AF65-F5344CB8AC3E}">
        <p14:creationId xmlns:p14="http://schemas.microsoft.com/office/powerpoint/2010/main" xmlns="" val="1976858136"/>
      </p:ext>
    </p:extLst>
  </p:cSld>
  <p:clrMapOvr>
    <a:masterClrMapping/>
  </p:clrMapOvr>
  <p:transition advTm="2011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CO" sz="3200" i="1" dirty="0"/>
              <a:t>Coherencia litúrgica que lleve a una “vida eucarística” </a:t>
            </a:r>
            <a:endParaRPr lang="es-CO" sz="3200" dirty="0"/>
          </a:p>
        </p:txBody>
      </p:sp>
      <p:sp>
        <p:nvSpPr>
          <p:cNvPr id="4" name="3 Marcador de texto"/>
          <p:cNvSpPr>
            <a:spLocks noGrp="1"/>
          </p:cNvSpPr>
          <p:nvPr>
            <p:ph type="body" sz="half" idx="2"/>
          </p:nvPr>
        </p:nvSpPr>
        <p:spPr>
          <a:xfrm>
            <a:off x="457200" y="1700808"/>
            <a:ext cx="8075240" cy="4425355"/>
          </a:xfrm>
        </p:spPr>
        <p:txBody>
          <a:bodyPr/>
          <a:lstStyle/>
          <a:p>
            <a:pPr algn="just"/>
            <a:r>
              <a:rPr lang="es-CO" sz="2800" dirty="0">
                <a:solidFill>
                  <a:schemeClr val="tx1"/>
                </a:solidFill>
              </a:rPr>
              <a:t>El encuentro con Cristo en la liturgia, particularmente en la eucaristía, no se improvisa. Cada celebración de la fe está inmersa en el conjunto de la vida cristiana, precedida por nuestra adhesión a Cristo y al </a:t>
            </a:r>
            <a:r>
              <a:rPr lang="es-CO" sz="2800" dirty="0" smtClean="0">
                <a:solidFill>
                  <a:schemeClr val="tx1"/>
                </a:solidFill>
              </a:rPr>
              <a:t>Evangelio.</a:t>
            </a:r>
          </a:p>
          <a:p>
            <a:pPr algn="just"/>
            <a:endParaRPr lang="es-CO" sz="2800" dirty="0"/>
          </a:p>
          <a:p>
            <a:pPr algn="just"/>
            <a:r>
              <a:rPr lang="es-CO" sz="2800" dirty="0">
                <a:solidFill>
                  <a:schemeClr val="tx1"/>
                </a:solidFill>
                <a:latin typeface="+mn-lt"/>
                <a:ea typeface="+mn-ea"/>
                <a:cs typeface="+mn-cs"/>
              </a:rPr>
              <a:t>Si la liturgia es cumbre, supone que el cristiano llega con toda su vida a celebrarla, con todo lo que es y quiere ser.</a:t>
            </a:r>
            <a:endParaRPr lang="es-CO" sz="2800" dirty="0"/>
          </a:p>
        </p:txBody>
      </p:sp>
    </p:spTree>
    <p:extLst>
      <p:ext uri="{BB962C8B-B14F-4D97-AF65-F5344CB8AC3E}">
        <p14:creationId xmlns:p14="http://schemas.microsoft.com/office/powerpoint/2010/main" xmlns="" val="2554687204"/>
      </p:ext>
    </p:extLst>
  </p:cSld>
  <p:clrMapOvr>
    <a:masterClrMapping/>
  </p:clrMapOvr>
  <p:transition advTm="15094"/>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lstStyle/>
          <a:p>
            <a:pPr algn="just"/>
            <a:r>
              <a:rPr lang="es-CO" sz="2800" dirty="0">
                <a:solidFill>
                  <a:schemeClr val="tx1"/>
                </a:solidFill>
              </a:rPr>
              <a:t>Al mismo tiempo la liturgia continúa en la vida. La cumbre se transforma en </a:t>
            </a:r>
            <a:r>
              <a:rPr lang="es-CO" sz="2800" dirty="0" smtClean="0">
                <a:solidFill>
                  <a:schemeClr val="tx1"/>
                </a:solidFill>
              </a:rPr>
              <a:t>fuente.</a:t>
            </a:r>
          </a:p>
          <a:p>
            <a:pPr algn="just"/>
            <a:endParaRPr lang="es-CO" sz="2800" dirty="0"/>
          </a:p>
          <a:p>
            <a:pPr algn="just"/>
            <a:r>
              <a:rPr lang="es-CO" sz="2800" dirty="0" smtClean="0">
                <a:solidFill>
                  <a:schemeClr val="tx1"/>
                </a:solidFill>
              </a:rPr>
              <a:t>El </a:t>
            </a:r>
            <a:r>
              <a:rPr lang="es-CO" sz="2800" dirty="0">
                <a:solidFill>
                  <a:schemeClr val="tx1"/>
                </a:solidFill>
              </a:rPr>
              <a:t>encuentro suscita y desencadena un incremento, una profundización, un cambio cualitativo en la vida del creyente: lo impulsa a una vida “en Cristo”, como dice san Pablo, o a una "</a:t>
            </a:r>
            <a:r>
              <a:rPr lang="es-CO" sz="2800" i="1" dirty="0">
                <a:solidFill>
                  <a:schemeClr val="tx1"/>
                </a:solidFill>
              </a:rPr>
              <a:t>vida eucarística</a:t>
            </a:r>
            <a:r>
              <a:rPr lang="es-CO" sz="2800" dirty="0">
                <a:solidFill>
                  <a:schemeClr val="tx1"/>
                </a:solidFill>
              </a:rPr>
              <a:t>", como han destacado los Papas Juan Pablo II y Benedicto XVI.</a:t>
            </a:r>
            <a:endParaRPr lang="es-CO" sz="2800" dirty="0"/>
          </a:p>
        </p:txBody>
      </p:sp>
    </p:spTree>
    <p:extLst>
      <p:ext uri="{BB962C8B-B14F-4D97-AF65-F5344CB8AC3E}">
        <p14:creationId xmlns:p14="http://schemas.microsoft.com/office/powerpoint/2010/main" xmlns="" val="3930239701"/>
      </p:ext>
    </p:extLst>
  </p:cSld>
  <p:clrMapOvr>
    <a:masterClrMapping/>
  </p:clrMapOvr>
  <p:transition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lstStyle/>
          <a:p>
            <a:pPr algn="just"/>
            <a:r>
              <a:rPr lang="es-CO" sz="2800" dirty="0">
                <a:solidFill>
                  <a:schemeClr val="tx1"/>
                </a:solidFill>
              </a:rPr>
              <a:t>“Vida eucarística” es, en el fondo, un sinónimo de auténtica vida cristiana; esa que llama al discípulo misionero a comprometerse entero y en todo momento, con su mente, su corazón y sus fuerzas, en la misión de Cristo</a:t>
            </a:r>
            <a:r>
              <a:rPr lang="es-CO" sz="2800" dirty="0" smtClean="0">
                <a:solidFill>
                  <a:schemeClr val="tx1"/>
                </a:solidFill>
              </a:rPr>
              <a:t>.</a:t>
            </a:r>
          </a:p>
          <a:p>
            <a:pPr algn="just"/>
            <a:endParaRPr lang="es-CO" sz="2800" dirty="0"/>
          </a:p>
          <a:p>
            <a:pPr algn="just"/>
            <a:r>
              <a:rPr lang="es-CO" sz="2800" dirty="0">
                <a:solidFill>
                  <a:schemeClr val="tx1"/>
                </a:solidFill>
                <a:latin typeface="+mn-lt"/>
                <a:ea typeface="+mn-ea"/>
                <a:cs typeface="+mn-cs"/>
              </a:rPr>
              <a:t>Por eso, la vida eucarística exige la </a:t>
            </a:r>
            <a:r>
              <a:rPr lang="es-CO" sz="2800" i="1" dirty="0">
                <a:solidFill>
                  <a:schemeClr val="tx1"/>
                </a:solidFill>
                <a:latin typeface="+mn-lt"/>
                <a:ea typeface="+mn-ea"/>
                <a:cs typeface="+mn-cs"/>
              </a:rPr>
              <a:t>coherencia </a:t>
            </a:r>
            <a:r>
              <a:rPr lang="es-CO" sz="2800" i="1" dirty="0" smtClean="0">
                <a:solidFill>
                  <a:schemeClr val="tx1"/>
                </a:solidFill>
                <a:latin typeface="+mn-lt"/>
                <a:ea typeface="+mn-ea"/>
                <a:cs typeface="+mn-cs"/>
              </a:rPr>
              <a:t>eucarística</a:t>
            </a:r>
            <a:r>
              <a:rPr lang="es-CO" sz="2800" dirty="0" smtClean="0">
                <a:solidFill>
                  <a:schemeClr val="tx1"/>
                </a:solidFill>
                <a:latin typeface="+mn-lt"/>
                <a:ea typeface="+mn-ea"/>
                <a:cs typeface="+mn-cs"/>
              </a:rPr>
              <a:t> </a:t>
            </a:r>
            <a:r>
              <a:rPr lang="es-CO" sz="2800" i="1" dirty="0" smtClean="0">
                <a:solidFill>
                  <a:schemeClr val="tx1"/>
                </a:solidFill>
                <a:latin typeface="+mn-lt"/>
                <a:ea typeface="+mn-ea"/>
                <a:cs typeface="+mn-cs"/>
              </a:rPr>
              <a:t>(</a:t>
            </a:r>
            <a:r>
              <a:rPr lang="es-CO" sz="2800" i="1" dirty="0" err="1" smtClean="0">
                <a:solidFill>
                  <a:schemeClr val="tx1"/>
                </a:solidFill>
                <a:latin typeface="+mn-lt"/>
                <a:ea typeface="+mn-ea"/>
                <a:cs typeface="+mn-cs"/>
              </a:rPr>
              <a:t>Sca</a:t>
            </a:r>
            <a:r>
              <a:rPr lang="es-CO" sz="2800" dirty="0" smtClean="0">
                <a:solidFill>
                  <a:schemeClr val="tx1"/>
                </a:solidFill>
                <a:latin typeface="+mn-lt"/>
                <a:ea typeface="+mn-ea"/>
                <a:cs typeface="+mn-cs"/>
              </a:rPr>
              <a:t> 83)</a:t>
            </a:r>
            <a:r>
              <a:rPr lang="es-CO" sz="2800" i="1" dirty="0" smtClean="0">
                <a:solidFill>
                  <a:schemeClr val="tx1"/>
                </a:solidFill>
                <a:latin typeface="+mn-lt"/>
                <a:ea typeface="+mn-ea"/>
                <a:cs typeface="+mn-cs"/>
              </a:rPr>
              <a:t>, </a:t>
            </a:r>
            <a:r>
              <a:rPr lang="es-CO" sz="2800" dirty="0">
                <a:solidFill>
                  <a:schemeClr val="tx1"/>
                </a:solidFill>
                <a:latin typeface="+mn-lt"/>
                <a:ea typeface="+mn-ea"/>
                <a:cs typeface="+mn-cs"/>
              </a:rPr>
              <a:t>Y bien se puede decir que esa coherencia eucarística tiene por fundamento la coherencia </a:t>
            </a:r>
            <a:r>
              <a:rPr lang="es-CO" sz="2800" dirty="0" smtClean="0">
                <a:solidFill>
                  <a:schemeClr val="tx1"/>
                </a:solidFill>
                <a:latin typeface="+mn-lt"/>
                <a:ea typeface="+mn-ea"/>
                <a:cs typeface="+mn-cs"/>
              </a:rPr>
              <a:t>litúrgica. </a:t>
            </a:r>
            <a:endParaRPr lang="es-CO" sz="2800" dirty="0"/>
          </a:p>
        </p:txBody>
      </p:sp>
    </p:spTree>
    <p:extLst>
      <p:ext uri="{BB962C8B-B14F-4D97-AF65-F5344CB8AC3E}">
        <p14:creationId xmlns:p14="http://schemas.microsoft.com/office/powerpoint/2010/main" xmlns="" val="3448763190"/>
      </p:ext>
    </p:extLst>
  </p:cSld>
  <p:clrMapOvr>
    <a:masterClrMapping/>
  </p:clrMapOvr>
  <p:transition advTm="1498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O" b="1" dirty="0" smtClean="0"/>
              <a:t/>
            </a:r>
            <a:br>
              <a:rPr lang="es-CO" b="1" dirty="0" smtClean="0"/>
            </a:br>
            <a:r>
              <a:rPr lang="es-CO" sz="4000" b="1" dirty="0" smtClean="0"/>
              <a:t>2</a:t>
            </a:r>
            <a:r>
              <a:rPr lang="es-CO" sz="4000" b="1" dirty="0"/>
              <a:t>. </a:t>
            </a:r>
            <a:r>
              <a:rPr lang="es-CO" sz="4000" b="1" dirty="0" smtClean="0"/>
              <a:t>Hacia una liturgia comunitaria</a:t>
            </a:r>
            <a:br>
              <a:rPr lang="es-CO" sz="4000" b="1" dirty="0" smtClean="0"/>
            </a:br>
            <a:r>
              <a:rPr lang="es-CO" sz="4000" b="1" dirty="0" smtClean="0"/>
              <a:t>y fraterna </a:t>
            </a:r>
            <a:r>
              <a:rPr lang="es-CO" sz="4000" dirty="0"/>
              <a:t/>
            </a:r>
            <a:br>
              <a:rPr lang="es-CO" sz="4000" dirty="0"/>
            </a:br>
            <a:endParaRPr lang="es-CO" sz="4000" dirty="0"/>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9402" y="1340768"/>
            <a:ext cx="4979993" cy="5328592"/>
          </a:xfrm>
        </p:spPr>
      </p:pic>
    </p:spTree>
    <p:extLst>
      <p:ext uri="{BB962C8B-B14F-4D97-AF65-F5344CB8AC3E}">
        <p14:creationId xmlns:p14="http://schemas.microsoft.com/office/powerpoint/2010/main" xmlns="" val="3288418049"/>
      </p:ext>
    </p:extLst>
  </p:cSld>
  <p:clrMapOvr>
    <a:masterClrMapping/>
  </p:clrMapOvr>
  <p:transition advTm="9953"/>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3050"/>
            <a:ext cx="8147248" cy="1162050"/>
          </a:xfrm>
        </p:spPr>
        <p:txBody>
          <a:bodyPr/>
          <a:lstStyle/>
          <a:p>
            <a:r>
              <a:rPr lang="es-CO" sz="3200" dirty="0"/>
              <a:t>Una liturgia de comunión eclesial </a:t>
            </a:r>
            <a:r>
              <a:rPr lang="es-CO" dirty="0"/>
              <a:t/>
            </a:r>
            <a:br>
              <a:rPr lang="es-CO" dirty="0"/>
            </a:br>
            <a:endParaRPr lang="es-CO" dirty="0"/>
          </a:p>
        </p:txBody>
      </p:sp>
      <p:sp>
        <p:nvSpPr>
          <p:cNvPr id="6" name="5 Marcador de texto"/>
          <p:cNvSpPr>
            <a:spLocks noGrp="1"/>
          </p:cNvSpPr>
          <p:nvPr>
            <p:ph type="body" sz="half" idx="2"/>
          </p:nvPr>
        </p:nvSpPr>
        <p:spPr>
          <a:xfrm>
            <a:off x="457200" y="1435100"/>
            <a:ext cx="8147248" cy="4691063"/>
          </a:xfrm>
        </p:spPr>
        <p:txBody>
          <a:bodyPr>
            <a:normAutofit/>
          </a:bodyPr>
          <a:lstStyle/>
          <a:p>
            <a:pPr algn="just"/>
            <a:r>
              <a:rPr lang="es-CO" sz="2800" dirty="0"/>
              <a:t>Pocas ocasiones nos hacen tomar tan viva conciencia de ser “Iglesia” (</a:t>
            </a:r>
            <a:r>
              <a:rPr lang="es-CO" sz="2800" i="1" dirty="0" err="1"/>
              <a:t>ecclesía</a:t>
            </a:r>
            <a:r>
              <a:rPr lang="es-CO" sz="2800" dirty="0"/>
              <a:t>: asamblea) como la celebración de la eucaristía</a:t>
            </a:r>
            <a:r>
              <a:rPr lang="es-CO" sz="2800" dirty="0" smtClean="0"/>
              <a:t>.</a:t>
            </a:r>
          </a:p>
          <a:p>
            <a:pPr algn="just"/>
            <a:endParaRPr lang="es-CO" sz="2800" dirty="0"/>
          </a:p>
          <a:p>
            <a:pPr algn="just"/>
            <a:r>
              <a:rPr lang="es-CO" sz="2800" dirty="0"/>
              <a:t>La liturgia es de la Iglesia. De allí la permanente insistencia del magisterio en dos puntos: </a:t>
            </a:r>
          </a:p>
          <a:p>
            <a:pPr lvl="0" algn="just"/>
            <a:r>
              <a:rPr lang="es-CO" sz="2800" dirty="0"/>
              <a:t>Que ningún ministro o comunidad se “adueñe” indebidamente de la liturgia, celebrándola según criterios y opciones subjetivas y particulares. </a:t>
            </a:r>
          </a:p>
          <a:p>
            <a:pPr algn="just"/>
            <a:endParaRPr lang="es-CO" sz="2800" dirty="0"/>
          </a:p>
        </p:txBody>
      </p:sp>
    </p:spTree>
    <p:extLst>
      <p:ext uri="{BB962C8B-B14F-4D97-AF65-F5344CB8AC3E}">
        <p14:creationId xmlns:p14="http://schemas.microsoft.com/office/powerpoint/2010/main" xmlns="" val="3881224312"/>
      </p:ext>
    </p:extLst>
  </p:cSld>
  <p:clrMapOvr>
    <a:masterClrMapping/>
  </p:clrMapOvr>
  <p:transition advTm="1506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836712"/>
            <a:ext cx="8075240" cy="5289451"/>
          </a:xfrm>
        </p:spPr>
        <p:txBody>
          <a:bodyPr>
            <a:noAutofit/>
          </a:bodyPr>
          <a:lstStyle/>
          <a:p>
            <a:pPr marL="514350" lvl="0" indent="-514350" algn="just">
              <a:buFont typeface="+mj-lt"/>
              <a:buAutoNum type="arabicParenR"/>
            </a:pPr>
            <a:r>
              <a:rPr lang="es-CO" sz="2800" dirty="0"/>
              <a:t>Que ningún ministro o comunidad se “adueñe” indebidamente de la liturgia, celebrándola según criterios y opciones subjetivas y particulares</a:t>
            </a:r>
            <a:r>
              <a:rPr lang="es-CO" sz="2800" dirty="0" smtClean="0"/>
              <a:t>.</a:t>
            </a:r>
          </a:p>
          <a:p>
            <a:pPr marL="514350" lvl="0" indent="-514350" algn="just">
              <a:buFont typeface="+mj-lt"/>
              <a:buAutoNum type="arabicParenR"/>
            </a:pPr>
            <a:endParaRPr lang="es-CO" sz="2800" dirty="0"/>
          </a:p>
          <a:p>
            <a:pPr marL="514350" indent="-514350" algn="just">
              <a:buFont typeface="+mj-lt"/>
              <a:buAutoNum type="arabicParenR"/>
            </a:pPr>
            <a:r>
              <a:rPr lang="es-CO" sz="2800" dirty="0"/>
              <a:t>Que se tenga una permanente atención a aquello que constituye la “unidad sustancial” del rito romano, es decir, aquella estructura, forma y </a:t>
            </a:r>
            <a:r>
              <a:rPr lang="es-CO" sz="2800" dirty="0" err="1"/>
              <a:t>eucología</a:t>
            </a:r>
            <a:r>
              <a:rPr lang="es-CO" sz="2800" dirty="0"/>
              <a:t> propia de la liturgia romana, que permite celebrarla con un alto grado de comunión en pueblos y naciones muy diversos, salvadas las particularidades propias de cada cultura (sobre todo notoria en la lengua, la música y la estética espacial y ornamental). </a:t>
            </a:r>
          </a:p>
        </p:txBody>
      </p:sp>
    </p:spTree>
    <p:extLst>
      <p:ext uri="{BB962C8B-B14F-4D97-AF65-F5344CB8AC3E}">
        <p14:creationId xmlns:p14="http://schemas.microsoft.com/office/powerpoint/2010/main" xmlns="" val="2840995155"/>
      </p:ext>
    </p:extLst>
  </p:cSld>
  <p:clrMapOvr>
    <a:masterClrMapping/>
  </p:clrMapOvr>
  <p:transition advTm="20547"/>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lstStyle/>
          <a:p>
            <a:r>
              <a:rPr lang="es-CO" sz="3200" dirty="0"/>
              <a:t>Una liturgia participativa</a:t>
            </a:r>
            <a:r>
              <a:rPr lang="es-CO" dirty="0"/>
              <a:t> </a:t>
            </a:r>
            <a:br>
              <a:rPr lang="es-CO" dirty="0"/>
            </a:br>
            <a:endParaRPr lang="es-CO" dirty="0"/>
          </a:p>
        </p:txBody>
      </p:sp>
      <p:sp>
        <p:nvSpPr>
          <p:cNvPr id="4" name="3 Marcador de texto"/>
          <p:cNvSpPr>
            <a:spLocks noGrp="1"/>
          </p:cNvSpPr>
          <p:nvPr>
            <p:ph type="body" sz="half" idx="2"/>
          </p:nvPr>
        </p:nvSpPr>
        <p:spPr>
          <a:xfrm>
            <a:off x="457200" y="1435100"/>
            <a:ext cx="8219256" cy="4691063"/>
          </a:xfrm>
        </p:spPr>
        <p:txBody>
          <a:bodyPr>
            <a:normAutofit/>
          </a:bodyPr>
          <a:lstStyle/>
          <a:p>
            <a:pPr algn="just"/>
            <a:r>
              <a:rPr lang="es-CO" sz="2800" dirty="0"/>
              <a:t>La </a:t>
            </a:r>
            <a:r>
              <a:rPr lang="es-CO" sz="2800" dirty="0" smtClean="0"/>
              <a:t>“</a:t>
            </a:r>
            <a:r>
              <a:rPr lang="es-CO" sz="2800" i="1" dirty="0" smtClean="0"/>
              <a:t>actuosa </a:t>
            </a:r>
            <a:r>
              <a:rPr lang="es-CO" sz="2800" i="1" dirty="0" err="1" smtClean="0"/>
              <a:t>participatio</a:t>
            </a:r>
            <a:r>
              <a:rPr lang="es-CO" sz="2800" dirty="0" smtClean="0"/>
              <a:t>” </a:t>
            </a:r>
            <a:r>
              <a:rPr lang="es-CO" sz="2800" dirty="0"/>
              <a:t>que fue uno de los pilares de la reforma litúrgica del Concilio, en línea con el trabajo del Movimiento litúrgico de la primera mitad del siglo XX, sigue siendo una tarea principal de la formación litúrgica del pueblo de Dios</a:t>
            </a:r>
            <a:r>
              <a:rPr lang="es-CO" sz="2800" dirty="0" smtClean="0"/>
              <a:t>.</a:t>
            </a:r>
          </a:p>
          <a:p>
            <a:pPr algn="just"/>
            <a:endParaRPr lang="es-CO" sz="2800" dirty="0"/>
          </a:p>
          <a:p>
            <a:pPr algn="just"/>
            <a:r>
              <a:rPr lang="es-CO" sz="2800" dirty="0"/>
              <a:t>En la participación de cada fiel en la </a:t>
            </a:r>
            <a:r>
              <a:rPr lang="es-CO" sz="2800" dirty="0" smtClean="0"/>
              <a:t>liturgia… </a:t>
            </a:r>
            <a:r>
              <a:rPr lang="es-CO" sz="2800" dirty="0"/>
              <a:t>se verifica la comunión de la Iglesia en una única alabanza</a:t>
            </a:r>
            <a:r>
              <a:rPr lang="es-CO" sz="2800" dirty="0" smtClean="0"/>
              <a:t>.</a:t>
            </a:r>
            <a:endParaRPr lang="es-CO" sz="2800" dirty="0"/>
          </a:p>
        </p:txBody>
      </p:sp>
    </p:spTree>
    <p:extLst>
      <p:ext uri="{BB962C8B-B14F-4D97-AF65-F5344CB8AC3E}">
        <p14:creationId xmlns:p14="http://schemas.microsoft.com/office/powerpoint/2010/main" xmlns="" val="2654501391"/>
      </p:ext>
    </p:extLst>
  </p:cSld>
  <p:clrMapOvr>
    <a:masterClrMapping/>
  </p:clrMapOvr>
  <p:transition advTm="10375"/>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003232" cy="1162050"/>
          </a:xfrm>
        </p:spPr>
        <p:txBody>
          <a:bodyPr/>
          <a:lstStyle/>
          <a:p>
            <a:r>
              <a:rPr lang="es-CO" sz="3200" dirty="0"/>
              <a:t>Una liturgia fraterna </a:t>
            </a:r>
            <a:r>
              <a:rPr lang="es-CO" dirty="0"/>
              <a:t/>
            </a:r>
            <a:br>
              <a:rPr lang="es-CO" dirty="0"/>
            </a:br>
            <a:endParaRPr lang="es-CO" dirty="0"/>
          </a:p>
        </p:txBody>
      </p:sp>
      <p:sp>
        <p:nvSpPr>
          <p:cNvPr id="4" name="3 Marcador de texto"/>
          <p:cNvSpPr>
            <a:spLocks noGrp="1"/>
          </p:cNvSpPr>
          <p:nvPr>
            <p:ph type="body" sz="half" idx="2"/>
          </p:nvPr>
        </p:nvSpPr>
        <p:spPr>
          <a:xfrm>
            <a:off x="457200" y="1435100"/>
            <a:ext cx="8219256" cy="4691063"/>
          </a:xfrm>
        </p:spPr>
        <p:txBody>
          <a:bodyPr>
            <a:normAutofit/>
          </a:bodyPr>
          <a:lstStyle/>
          <a:p>
            <a:pPr algn="just"/>
            <a:r>
              <a:rPr lang="es-CO" sz="2800" dirty="0"/>
              <a:t>La liturgia, y muy en especial la eucaristía, es la mejor escuela para fortalecer la vida fraterna y la comunidad (DA 158, 175, 175a). Es sacramento de la caridad; en ella se vive aquello del Salmo 133,1: “Vean: ¡qué bueno, qué grato convivir los hermanos unidos</a:t>
            </a:r>
            <a:r>
              <a:rPr lang="es-CO" sz="2800" dirty="0" smtClean="0"/>
              <a:t>!”.</a:t>
            </a:r>
          </a:p>
          <a:p>
            <a:pPr algn="just"/>
            <a:endParaRPr lang="es-CO" sz="2800" dirty="0"/>
          </a:p>
          <a:p>
            <a:pPr algn="just"/>
            <a:r>
              <a:rPr lang="es-CO" sz="2800" dirty="0"/>
              <a:t>Las descripciones de la primera comunidad cristiana que hacen los </a:t>
            </a:r>
            <a:r>
              <a:rPr lang="es-CO" sz="2800" i="1" dirty="0"/>
              <a:t>Hechos de los Apóstoles</a:t>
            </a:r>
            <a:r>
              <a:rPr lang="es-CO" sz="2800" dirty="0"/>
              <a:t> en los capítulos 2 y 4 revelan la íntima relación entre eucaristía y vida fraterna.</a:t>
            </a:r>
          </a:p>
        </p:txBody>
      </p:sp>
    </p:spTree>
    <p:extLst>
      <p:ext uri="{BB962C8B-B14F-4D97-AF65-F5344CB8AC3E}">
        <p14:creationId xmlns:p14="http://schemas.microsoft.com/office/powerpoint/2010/main" xmlns="" val="3219498910"/>
      </p:ext>
    </p:extLst>
  </p:cSld>
  <p:clrMapOvr>
    <a:masterClrMapping/>
  </p:clrMapOvr>
  <p:transition advTm="10313"/>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7442" y="332656"/>
            <a:ext cx="6861322" cy="3672408"/>
          </a:xfrm>
        </p:spPr>
      </p:pic>
      <p:sp>
        <p:nvSpPr>
          <p:cNvPr id="4" name="3 Marcador de texto"/>
          <p:cNvSpPr>
            <a:spLocks noGrp="1"/>
          </p:cNvSpPr>
          <p:nvPr>
            <p:ph type="body" sz="half" idx="2"/>
          </p:nvPr>
        </p:nvSpPr>
        <p:spPr>
          <a:xfrm>
            <a:off x="467544" y="4005064"/>
            <a:ext cx="8291264" cy="2625155"/>
          </a:xfrm>
        </p:spPr>
        <p:txBody>
          <a:bodyPr>
            <a:normAutofit fontScale="92500" lnSpcReduction="10000"/>
          </a:bodyPr>
          <a:lstStyle/>
          <a:p>
            <a:pPr algn="just"/>
            <a:r>
              <a:rPr lang="es-CO" sz="2800" dirty="0"/>
              <a:t>La acogida es clave en nuestras asambleas, a menudo impersonales y marcadas con un secular individualismo en la vivencia litúrgica. Acoger al que llega por primera vez a celebrar con nosotros, integrarlo a una comunidad viva de hermanos y hermanas que juntos son y forman la Iglesia, es hacer justicia al espíritu originario de los discípulos misioneros del Señor.</a:t>
            </a:r>
          </a:p>
        </p:txBody>
      </p:sp>
    </p:spTree>
    <p:extLst>
      <p:ext uri="{BB962C8B-B14F-4D97-AF65-F5344CB8AC3E}">
        <p14:creationId xmlns:p14="http://schemas.microsoft.com/office/powerpoint/2010/main" xmlns="" val="2407973582"/>
      </p:ext>
    </p:extLst>
  </p:cSld>
  <p:clrMapOvr>
    <a:masterClrMapping/>
  </p:clrMapOvr>
  <p:transition advTm="1514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91264" cy="1162050"/>
          </a:xfrm>
        </p:spPr>
        <p:txBody>
          <a:bodyPr>
            <a:normAutofit/>
          </a:bodyPr>
          <a:lstStyle/>
          <a:p>
            <a:r>
              <a:rPr lang="es-CO" sz="3200" dirty="0"/>
              <a:t>Una liturgia que impulse a construir un mundo de hermanos </a:t>
            </a:r>
          </a:p>
        </p:txBody>
      </p:sp>
      <p:sp>
        <p:nvSpPr>
          <p:cNvPr id="4" name="3 Marcador de texto"/>
          <p:cNvSpPr>
            <a:spLocks noGrp="1"/>
          </p:cNvSpPr>
          <p:nvPr>
            <p:ph type="body" sz="half" idx="2"/>
          </p:nvPr>
        </p:nvSpPr>
        <p:spPr>
          <a:xfrm>
            <a:off x="457200" y="1435100"/>
            <a:ext cx="8075240" cy="4691063"/>
          </a:xfrm>
        </p:spPr>
        <p:txBody>
          <a:bodyPr>
            <a:noAutofit/>
          </a:bodyPr>
          <a:lstStyle/>
          <a:p>
            <a:pPr algn="just"/>
            <a:r>
              <a:rPr lang="es-CO" sz="2800" dirty="0"/>
              <a:t>El esfuerzo por ser pan para los pobres y necesitados, a empeñarse, de acuerdo a sus posibilidades y talentos, a trabajar por una sociedad en la que se vivan los valores del Evangelio, es insoslayable para una auténtica vivencia de la liturgia cristiana</a:t>
            </a:r>
            <a:r>
              <a:rPr lang="es-CO" sz="2800" dirty="0" smtClean="0"/>
              <a:t>.</a:t>
            </a:r>
          </a:p>
          <a:p>
            <a:pPr algn="just"/>
            <a:endParaRPr lang="es-CO" sz="2800" dirty="0"/>
          </a:p>
          <a:p>
            <a:pPr algn="just"/>
            <a:r>
              <a:rPr lang="es-CO" sz="2800" dirty="0"/>
              <a:t>El Papa Benedicto ha subrayado en la Exhortación Apostólica </a:t>
            </a:r>
            <a:r>
              <a:rPr lang="es-CO" sz="2800" i="1" dirty="0" err="1"/>
              <a:t>Sacramentum</a:t>
            </a:r>
            <a:r>
              <a:rPr lang="es-CO" sz="2800" i="1" dirty="0"/>
              <a:t> </a:t>
            </a:r>
            <a:r>
              <a:rPr lang="es-CO" sz="2800" i="1" dirty="0" err="1" smtClean="0"/>
              <a:t>caritatis</a:t>
            </a:r>
            <a:r>
              <a:rPr lang="es-CO" sz="2800" i="1" dirty="0" smtClean="0"/>
              <a:t> 91 </a:t>
            </a:r>
            <a:r>
              <a:rPr lang="es-CO" sz="2800" dirty="0"/>
              <a:t>esta insoslayable dimensión de la </a:t>
            </a:r>
            <a:r>
              <a:rPr lang="es-CO" sz="2800" dirty="0" smtClean="0"/>
              <a:t>eucaristía.</a:t>
            </a:r>
            <a:endParaRPr lang="es-CO" sz="2800" dirty="0"/>
          </a:p>
        </p:txBody>
      </p:sp>
    </p:spTree>
    <p:extLst>
      <p:ext uri="{BB962C8B-B14F-4D97-AF65-F5344CB8AC3E}">
        <p14:creationId xmlns:p14="http://schemas.microsoft.com/office/powerpoint/2010/main" xmlns="" val="1243026464"/>
      </p:ext>
    </p:extLst>
  </p:cSld>
  <p:clrMapOvr>
    <a:masterClrMapping/>
  </p:clrMapOvr>
  <p:transition advTm="1511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92696"/>
            <a:ext cx="3898776" cy="5433467"/>
          </a:xfrm>
        </p:spPr>
        <p:txBody>
          <a:bodyPr>
            <a:normAutofit fontScale="92500" lnSpcReduction="10000"/>
          </a:bodyPr>
          <a:lstStyle/>
          <a:p>
            <a:pPr lvl="0" algn="ctr"/>
            <a:r>
              <a:rPr lang="es-ES" sz="2800" b="1" i="1" dirty="0" smtClean="0"/>
              <a:t>B. Sombras</a:t>
            </a:r>
          </a:p>
          <a:p>
            <a:pPr marL="514350" lvl="0" indent="-514350">
              <a:buFont typeface="+mj-lt"/>
              <a:buAutoNum type="arabicPeriod"/>
            </a:pPr>
            <a:r>
              <a:rPr lang="es-ES" sz="2800" dirty="0" smtClean="0"/>
              <a:t>En </a:t>
            </a:r>
            <a:r>
              <a:rPr lang="es-ES" sz="2800" dirty="0"/>
              <a:t>comisión de liturgia, ni siempre se apoya el trabajo de la comisión de liturgia por parte de los obispos o presbíteros.</a:t>
            </a:r>
            <a:endParaRPr lang="es-CO" sz="2800" dirty="0"/>
          </a:p>
          <a:p>
            <a:pPr marL="514350" lvl="0" indent="-514350">
              <a:buFont typeface="+mj-lt"/>
              <a:buAutoNum type="arabicPeriod"/>
            </a:pPr>
            <a:r>
              <a:rPr lang="es-ES" sz="2800" dirty="0"/>
              <a:t>No siempre hay armonía entre la pastoral litúrgica y la pastoral de los santuarios, el uso del arte sagrado y música litúrgica.</a:t>
            </a:r>
            <a:endParaRPr lang="es-CO" sz="2800" dirty="0"/>
          </a:p>
          <a:p>
            <a:endParaRPr lang="es-CO" sz="2800" dirty="0"/>
          </a:p>
        </p:txBody>
      </p:sp>
      <p:sp>
        <p:nvSpPr>
          <p:cNvPr id="5" name="3 Marcador de texto"/>
          <p:cNvSpPr txBox="1">
            <a:spLocks/>
          </p:cNvSpPr>
          <p:nvPr/>
        </p:nvSpPr>
        <p:spPr>
          <a:xfrm>
            <a:off x="4788024" y="845095"/>
            <a:ext cx="3898776" cy="5433467"/>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ES" sz="2800" dirty="0"/>
              <a:t>En países pequeños o regiones con pocos liturgistas se ha hecho difícil crear asociaciones o encuentros de liturgistas para renovarse, compartir conocimientos, etc.</a:t>
            </a:r>
            <a:endParaRPr lang="es-CO" sz="2800" dirty="0"/>
          </a:p>
          <a:p>
            <a:pPr marL="514350" indent="-514350">
              <a:buFont typeface="+mj-lt"/>
              <a:buAutoNum type="arabicPeriod" startAt="3"/>
            </a:pPr>
            <a:r>
              <a:rPr lang="es-ES" sz="2800" dirty="0"/>
              <a:t>Sigue siendo necesario evaluar la formación y aportación de los diáconos permanentes a la pastoral diocesana y particularmente a su ministerio litúrgico.</a:t>
            </a:r>
            <a:endParaRPr lang="es-CO" sz="2800" dirty="0"/>
          </a:p>
        </p:txBody>
      </p:sp>
    </p:spTree>
    <p:extLst>
      <p:ext uri="{BB962C8B-B14F-4D97-AF65-F5344CB8AC3E}">
        <p14:creationId xmlns:p14="http://schemas.microsoft.com/office/powerpoint/2010/main" xmlns="" val="3550672246"/>
      </p:ext>
    </p:extLst>
  </p:cSld>
  <p:clrMapOvr>
    <a:masterClrMapping/>
  </p:clrMapOvr>
  <p:transition advTm="205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CO" sz="4000" b="1" dirty="0"/>
              <a:t>3. </a:t>
            </a:r>
            <a:r>
              <a:rPr lang="es-CO" sz="4000" b="1" dirty="0" smtClean="0"/>
              <a:t>Hacia una liturgia significativa </a:t>
            </a:r>
            <a:r>
              <a:rPr lang="es-CO" dirty="0"/>
              <a:t/>
            </a:r>
            <a:br>
              <a:rPr lang="es-CO" dirty="0"/>
            </a:br>
            <a:endParaRPr lang="es-CO" dirty="0"/>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83768" y="1196752"/>
            <a:ext cx="4073055" cy="5471779"/>
          </a:xfrm>
        </p:spPr>
      </p:pic>
    </p:spTree>
    <p:extLst>
      <p:ext uri="{BB962C8B-B14F-4D97-AF65-F5344CB8AC3E}">
        <p14:creationId xmlns:p14="http://schemas.microsoft.com/office/powerpoint/2010/main" xmlns="" val="3936237982"/>
      </p:ext>
    </p:extLst>
  </p:cSld>
  <p:clrMapOvr>
    <a:masterClrMapping/>
  </p:clrMapOvr>
  <p:transition advTm="3859"/>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a:t>La liturgia: «encuentro» a través de signos y de símbolos</a:t>
            </a:r>
            <a:endParaRPr lang="es-CO" sz="3200" dirty="0"/>
          </a:p>
        </p:txBody>
      </p:sp>
      <p:pic>
        <p:nvPicPr>
          <p:cNvPr id="5" name="4 Marcador de contenido"/>
          <p:cNvPicPr>
            <a:picLocks noGrp="1" noChangeAspect="1"/>
          </p:cNvPicPr>
          <p:nvPr>
            <p:ph idx="1"/>
          </p:nvPr>
        </p:nvPicPr>
        <p:blipFill>
          <a:blip r:embed="rId2" cstate="print">
            <a:biLevel thresh="75000"/>
            <a:extLst>
              <a:ext uri="{28A0092B-C50C-407E-A947-70E740481C1C}">
                <a14:useLocalDpi xmlns:a14="http://schemas.microsoft.com/office/drawing/2010/main" xmlns="" val="0"/>
              </a:ext>
            </a:extLst>
          </a:blip>
          <a:stretch>
            <a:fillRect/>
          </a:stretch>
        </p:blipFill>
        <p:spPr>
          <a:xfrm>
            <a:off x="5148064" y="620688"/>
            <a:ext cx="2952328" cy="4247737"/>
          </a:xfrm>
          <a:prstGeom prst="rect">
            <a:avLst/>
          </a:prstGeom>
          <a:ln>
            <a:noFill/>
          </a:ln>
          <a:effectLst>
            <a:softEdge rad="112500"/>
          </a:effectLst>
        </p:spPr>
      </p:pic>
      <p:sp>
        <p:nvSpPr>
          <p:cNvPr id="4" name="3 Marcador de texto"/>
          <p:cNvSpPr>
            <a:spLocks noGrp="1"/>
          </p:cNvSpPr>
          <p:nvPr>
            <p:ph type="body" sz="half" idx="2"/>
          </p:nvPr>
        </p:nvSpPr>
        <p:spPr>
          <a:xfrm>
            <a:off x="611561" y="457200"/>
            <a:ext cx="2952328" cy="4627984"/>
          </a:xfrm>
        </p:spPr>
        <p:txBody>
          <a:bodyPr>
            <a:normAutofit/>
          </a:bodyPr>
          <a:lstStyle/>
          <a:p>
            <a:r>
              <a:rPr lang="es-ES" sz="2800" dirty="0"/>
              <a:t>La Iglesia nos presenta hoy su liturgia como un encuentro con Cristo vivo. Pero ese encuentro interpersonal </a:t>
            </a:r>
            <a:r>
              <a:rPr lang="es-ES" sz="2800" dirty="0" smtClean="0"/>
              <a:t>se </a:t>
            </a:r>
            <a:r>
              <a:rPr lang="es-ES" sz="2800" dirty="0"/>
              <a:t>hace </a:t>
            </a:r>
            <a:r>
              <a:rPr lang="es-ES" sz="2800" dirty="0" smtClean="0"/>
              <a:t>a </a:t>
            </a:r>
            <a:r>
              <a:rPr lang="es-ES" sz="2800" dirty="0"/>
              <a:t>través de signos y símbolos.</a:t>
            </a:r>
            <a:endParaRPr lang="es-CO" sz="2800" dirty="0"/>
          </a:p>
          <a:p>
            <a:endParaRPr lang="es-CO" dirty="0"/>
          </a:p>
        </p:txBody>
      </p:sp>
    </p:spTree>
    <p:extLst>
      <p:ext uri="{BB962C8B-B14F-4D97-AF65-F5344CB8AC3E}">
        <p14:creationId xmlns:p14="http://schemas.microsoft.com/office/powerpoint/2010/main" xmlns="" val="1732250078"/>
      </p:ext>
    </p:extLst>
  </p:cSld>
  <p:clrMapOvr>
    <a:masterClrMapping/>
  </p:clrMapOvr>
  <p:transition advTm="1720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11960" y="620688"/>
            <a:ext cx="4041293" cy="5465850"/>
          </a:xfrm>
        </p:spPr>
      </p:pic>
      <p:sp>
        <p:nvSpPr>
          <p:cNvPr id="4" name="3 Marcador de texto"/>
          <p:cNvSpPr>
            <a:spLocks noGrp="1"/>
          </p:cNvSpPr>
          <p:nvPr>
            <p:ph type="body" sz="half" idx="2"/>
          </p:nvPr>
        </p:nvSpPr>
        <p:spPr>
          <a:xfrm>
            <a:off x="395536" y="1124744"/>
            <a:ext cx="3040123" cy="4114800"/>
          </a:xfrm>
        </p:spPr>
        <p:txBody>
          <a:bodyPr>
            <a:normAutofit/>
          </a:bodyPr>
          <a:lstStyle/>
          <a:p>
            <a:r>
              <a:rPr lang="es-ES" sz="3200" dirty="0"/>
              <a:t>El misterio de la encarnación es el fundamento teológico de la </a:t>
            </a:r>
            <a:r>
              <a:rPr lang="es-ES" sz="3200" dirty="0" err="1" smtClean="0"/>
              <a:t>sacramentalidad</a:t>
            </a:r>
            <a:r>
              <a:rPr lang="es-ES" sz="3200" dirty="0" smtClean="0"/>
              <a:t> </a:t>
            </a:r>
            <a:r>
              <a:rPr lang="es-ES" sz="3200" dirty="0"/>
              <a:t>de la liturgia. </a:t>
            </a:r>
            <a:endParaRPr lang="es-CO" sz="3200" dirty="0"/>
          </a:p>
        </p:txBody>
      </p:sp>
    </p:spTree>
    <p:extLst>
      <p:ext uri="{BB962C8B-B14F-4D97-AF65-F5344CB8AC3E}">
        <p14:creationId xmlns:p14="http://schemas.microsoft.com/office/powerpoint/2010/main" xmlns="" val="3957478380"/>
      </p:ext>
    </p:extLst>
  </p:cSld>
  <p:clrMapOvr>
    <a:masterClrMapping/>
  </p:clrMapOvr>
  <p:transition advTm="10234"/>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83968" y="476672"/>
            <a:ext cx="3557903" cy="5536325"/>
          </a:xfrm>
        </p:spPr>
      </p:pic>
      <p:sp>
        <p:nvSpPr>
          <p:cNvPr id="4" name="3 Marcador de texto"/>
          <p:cNvSpPr>
            <a:spLocks noGrp="1"/>
          </p:cNvSpPr>
          <p:nvPr>
            <p:ph type="body" sz="half" idx="2"/>
          </p:nvPr>
        </p:nvSpPr>
        <p:spPr>
          <a:xfrm>
            <a:off x="323529" y="692696"/>
            <a:ext cx="3112130" cy="5112568"/>
          </a:xfrm>
        </p:spPr>
        <p:txBody>
          <a:bodyPr>
            <a:normAutofit/>
          </a:bodyPr>
          <a:lstStyle/>
          <a:p>
            <a:r>
              <a:rPr lang="es-ES" sz="2800" dirty="0"/>
              <a:t>Dios </a:t>
            </a:r>
            <a:r>
              <a:rPr lang="es-ES" sz="2800" dirty="0" smtClean="0"/>
              <a:t>hoy </a:t>
            </a:r>
            <a:r>
              <a:rPr lang="es-ES" sz="2800" dirty="0"/>
              <a:t>continúa «encarnándose» en los símbolos y signos litúrgicos para encontrarse con el hombre y comunicarle los tesoros de su gracia salvadora.</a:t>
            </a:r>
            <a:endParaRPr lang="es-CO" sz="2800" dirty="0"/>
          </a:p>
          <a:p>
            <a:endParaRPr lang="es-CO" dirty="0"/>
          </a:p>
        </p:txBody>
      </p:sp>
    </p:spTree>
    <p:extLst>
      <p:ext uri="{BB962C8B-B14F-4D97-AF65-F5344CB8AC3E}">
        <p14:creationId xmlns:p14="http://schemas.microsoft.com/office/powerpoint/2010/main" xmlns="" val="3396609449"/>
      </p:ext>
    </p:extLst>
  </p:cSld>
  <p:clrMapOvr>
    <a:masterClrMapping/>
  </p:clrMapOvr>
  <p:transition advTm="12484"/>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395536" y="1124744"/>
            <a:ext cx="3384376" cy="4114800"/>
          </a:xfrm>
        </p:spPr>
        <p:txBody>
          <a:bodyPr>
            <a:normAutofit/>
          </a:bodyPr>
          <a:lstStyle/>
          <a:p>
            <a:r>
              <a:rPr lang="es-ES" sz="3200" dirty="0"/>
              <a:t>La liturgia es fundamentalmente una acción, una celebración donde prevalecen los símbolos. </a:t>
            </a:r>
            <a:endParaRPr lang="es-CO" sz="3200" dirty="0"/>
          </a:p>
        </p:txBody>
      </p:sp>
      <p:sp>
        <p:nvSpPr>
          <p:cNvPr id="5" name="4 CuadroTexto"/>
          <p:cNvSpPr txBox="1"/>
          <p:nvPr/>
        </p:nvSpPr>
        <p:spPr>
          <a:xfrm>
            <a:off x="4067944" y="1556792"/>
            <a:ext cx="3960440" cy="3539430"/>
          </a:xfrm>
          <a:prstGeom prst="rect">
            <a:avLst/>
          </a:prstGeom>
          <a:noFill/>
        </p:spPr>
        <p:txBody>
          <a:bodyPr wrap="square" rtlCol="0">
            <a:spAutoFit/>
          </a:bodyPr>
          <a:lstStyle/>
          <a:p>
            <a:r>
              <a:rPr lang="es-ES" sz="3200" b="1" dirty="0">
                <a:solidFill>
                  <a:prstClr val="black"/>
                </a:solidFill>
              </a:rPr>
              <a:t>Los símbolos litúrgicos no sólo informan, sino que tienen un papel mediador, comunicante, transformador</a:t>
            </a:r>
            <a:r>
              <a:rPr lang="es-ES" sz="3200" dirty="0">
                <a:solidFill>
                  <a:prstClr val="black"/>
                </a:solidFill>
              </a:rPr>
              <a:t>. </a:t>
            </a:r>
            <a:endParaRPr lang="es-CO" sz="3200" dirty="0">
              <a:solidFill>
                <a:prstClr val="black"/>
              </a:solidFill>
            </a:endParaRPr>
          </a:p>
        </p:txBody>
      </p:sp>
    </p:spTree>
    <p:custDataLst>
      <p:tags r:id="rId1"/>
    </p:custDataLst>
    <p:extLst>
      <p:ext uri="{BB962C8B-B14F-4D97-AF65-F5344CB8AC3E}">
        <p14:creationId xmlns:p14="http://schemas.microsoft.com/office/powerpoint/2010/main" xmlns="" val="1664753466"/>
      </p:ext>
    </p:extLst>
  </p:cSld>
  <p:clrMapOvr>
    <a:masterClrMapping/>
  </p:clrMapOvr>
  <p:transition advTm="201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79912" y="1268760"/>
            <a:ext cx="5040560" cy="4083921"/>
          </a:xfrm>
        </p:spPr>
      </p:pic>
      <p:sp>
        <p:nvSpPr>
          <p:cNvPr id="4" name="3 Marcador de texto"/>
          <p:cNvSpPr>
            <a:spLocks noGrp="1"/>
          </p:cNvSpPr>
          <p:nvPr>
            <p:ph type="body" sz="half" idx="2"/>
          </p:nvPr>
        </p:nvSpPr>
        <p:spPr>
          <a:xfrm>
            <a:off x="179512" y="620688"/>
            <a:ext cx="3184138" cy="5420072"/>
          </a:xfrm>
        </p:spPr>
        <p:txBody>
          <a:bodyPr>
            <a:noAutofit/>
          </a:bodyPr>
          <a:lstStyle/>
          <a:p>
            <a:r>
              <a:rPr lang="es-ES" sz="2800" dirty="0"/>
              <a:t>La Iglesia sacramento de Cristo glorioso, se hace presente en la asamblea litúrgica que celebra el Misterio </a:t>
            </a:r>
            <a:r>
              <a:rPr lang="es-ES" sz="2800" dirty="0" smtClean="0"/>
              <a:t>pascual. Los </a:t>
            </a:r>
            <a:r>
              <a:rPr lang="es-ES" sz="2800" dirty="0"/>
              <a:t>fieles reunidos en el nombre del Señor se convierten en sacramento de la presencia del </a:t>
            </a:r>
            <a:r>
              <a:rPr lang="es-ES" sz="2800" dirty="0" smtClean="0"/>
              <a:t>Señor.</a:t>
            </a:r>
            <a:endParaRPr lang="es-CO" sz="2800" dirty="0"/>
          </a:p>
        </p:txBody>
      </p:sp>
      <p:sp>
        <p:nvSpPr>
          <p:cNvPr id="6" name="5 CuadroTexto"/>
          <p:cNvSpPr txBox="1"/>
          <p:nvPr/>
        </p:nvSpPr>
        <p:spPr>
          <a:xfrm>
            <a:off x="5076056" y="6237312"/>
            <a:ext cx="3168352" cy="523220"/>
          </a:xfrm>
          <a:prstGeom prst="rect">
            <a:avLst/>
          </a:prstGeom>
          <a:noFill/>
        </p:spPr>
        <p:txBody>
          <a:bodyPr wrap="square" rtlCol="0">
            <a:spAutoFit/>
          </a:bodyPr>
          <a:lstStyle/>
          <a:p>
            <a:pPr algn="r"/>
            <a:r>
              <a:rPr lang="es-ES" dirty="0">
                <a:solidFill>
                  <a:prstClr val="black"/>
                </a:solidFill>
              </a:rPr>
              <a:t>(</a:t>
            </a:r>
            <a:r>
              <a:rPr lang="es-ES" sz="2800" i="1" dirty="0">
                <a:solidFill>
                  <a:prstClr val="black"/>
                </a:solidFill>
              </a:rPr>
              <a:t>cf. Mt </a:t>
            </a:r>
            <a:r>
              <a:rPr lang="es-ES" sz="2800" dirty="0">
                <a:solidFill>
                  <a:prstClr val="black"/>
                </a:solidFill>
              </a:rPr>
              <a:t>18, 20).</a:t>
            </a:r>
            <a:endParaRPr lang="es-CO" sz="2800" dirty="0">
              <a:solidFill>
                <a:prstClr val="black"/>
              </a:solidFill>
            </a:endParaRPr>
          </a:p>
        </p:txBody>
      </p:sp>
    </p:spTree>
    <p:extLst>
      <p:ext uri="{BB962C8B-B14F-4D97-AF65-F5344CB8AC3E}">
        <p14:creationId xmlns:p14="http://schemas.microsoft.com/office/powerpoint/2010/main" xmlns="" val="2433830529"/>
      </p:ext>
    </p:extLst>
  </p:cSld>
  <p:clrMapOvr>
    <a:masterClrMapping/>
  </p:clrMapOvr>
  <p:transition advTm="15422"/>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95936" y="1196752"/>
            <a:ext cx="4769204" cy="3925271"/>
          </a:xfrm>
        </p:spPr>
      </p:pic>
      <p:sp>
        <p:nvSpPr>
          <p:cNvPr id="4" name="3 Marcador de texto"/>
          <p:cNvSpPr>
            <a:spLocks noGrp="1"/>
          </p:cNvSpPr>
          <p:nvPr>
            <p:ph type="body" sz="half" idx="2"/>
          </p:nvPr>
        </p:nvSpPr>
        <p:spPr>
          <a:xfrm>
            <a:off x="762001" y="836712"/>
            <a:ext cx="2673657" cy="4752528"/>
          </a:xfrm>
        </p:spPr>
        <p:txBody>
          <a:bodyPr>
            <a:normAutofit lnSpcReduction="10000"/>
          </a:bodyPr>
          <a:lstStyle/>
          <a:p>
            <a:r>
              <a:rPr lang="es-ES" sz="2800" dirty="0"/>
              <a:t>El Presidente de la celebración, en virtud del sacramento del orden, representa a Cristo cabeza y pastor y se convierte en un signo de comunión con el Señor.</a:t>
            </a:r>
            <a:endParaRPr lang="es-CO" sz="2800" dirty="0"/>
          </a:p>
          <a:p>
            <a:endParaRPr lang="es-CO" dirty="0"/>
          </a:p>
        </p:txBody>
      </p:sp>
    </p:spTree>
    <p:extLst>
      <p:ext uri="{BB962C8B-B14F-4D97-AF65-F5344CB8AC3E}">
        <p14:creationId xmlns:p14="http://schemas.microsoft.com/office/powerpoint/2010/main" xmlns="" val="2722487658"/>
      </p:ext>
    </p:extLst>
  </p:cSld>
  <p:clrMapOvr>
    <a:masterClrMapping/>
  </p:clrMapOvr>
  <p:transition advTm="11063"/>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4427984" y="1196752"/>
            <a:ext cx="3614177" cy="3980056"/>
          </a:xfrm>
        </p:spPr>
      </p:pic>
      <p:sp>
        <p:nvSpPr>
          <p:cNvPr id="4" name="3 Marcador de texto"/>
          <p:cNvSpPr>
            <a:spLocks noGrp="1"/>
          </p:cNvSpPr>
          <p:nvPr>
            <p:ph type="body" sz="half" idx="2"/>
          </p:nvPr>
        </p:nvSpPr>
        <p:spPr>
          <a:xfrm>
            <a:off x="762001" y="457200"/>
            <a:ext cx="2673657" cy="5060032"/>
          </a:xfrm>
        </p:spPr>
        <p:txBody>
          <a:bodyPr>
            <a:noAutofit/>
          </a:bodyPr>
          <a:lstStyle/>
          <a:p>
            <a:r>
              <a:rPr lang="es-ES" sz="2800" dirty="0"/>
              <a:t>Además de las personas, </a:t>
            </a:r>
            <a:r>
              <a:rPr lang="es-ES" sz="2800" dirty="0" smtClean="0"/>
              <a:t>la </a:t>
            </a:r>
            <a:r>
              <a:rPr lang="es-ES" sz="2800" dirty="0"/>
              <a:t>Iglesia en su liturgia se vale de signos y de símbolos para actualizar la eficacia del Misterio pascual en favor de los creyentes.</a:t>
            </a:r>
            <a:endParaRPr lang="es-CO" sz="2800" dirty="0"/>
          </a:p>
        </p:txBody>
      </p:sp>
      <p:pic>
        <p:nvPicPr>
          <p:cNvPr id="6" name="5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95936" y="692696"/>
            <a:ext cx="4324350" cy="5038725"/>
          </a:xfrm>
          <a:prstGeom prst="rect">
            <a:avLst/>
          </a:prstGeom>
        </p:spPr>
      </p:pic>
    </p:spTree>
    <p:custDataLst>
      <p:tags r:id="rId1"/>
    </p:custDataLst>
    <p:extLst>
      <p:ext uri="{BB962C8B-B14F-4D97-AF65-F5344CB8AC3E}">
        <p14:creationId xmlns:p14="http://schemas.microsoft.com/office/powerpoint/2010/main" xmlns="" val="2261256197"/>
      </p:ext>
    </p:extLst>
  </p:cSld>
  <p:clrMapOvr>
    <a:masterClrMapping/>
  </p:clrMapOvr>
  <p:transition advTm="301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1844824"/>
            <a:ext cx="6552728" cy="3046988"/>
          </a:xfrm>
          <a:prstGeom prst="rect">
            <a:avLst/>
          </a:prstGeom>
          <a:noFill/>
        </p:spPr>
        <p:txBody>
          <a:bodyPr wrap="square" rtlCol="0">
            <a:spAutoFit/>
          </a:bodyPr>
          <a:lstStyle/>
          <a:p>
            <a:pPr algn="just"/>
            <a:r>
              <a:rPr lang="es-ES" sz="3200" dirty="0">
                <a:solidFill>
                  <a:prstClr val="black"/>
                </a:solidFill>
                <a:latin typeface="Times New Roman" pitchFamily="18" charset="0"/>
                <a:cs typeface="Times New Roman" pitchFamily="18" charset="0"/>
              </a:rPr>
              <a:t>Siendo de la esencia de la liturgia el ser «sacramental», lo externo, lo sensorial adquiere una importancia especial, porque los elementos materiales pasan al nivel de signos y de símbolos. </a:t>
            </a:r>
            <a:endParaRPr lang="es-CO"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93750810"/>
      </p:ext>
    </p:extLst>
  </p:cSld>
  <p:clrMapOvr>
    <a:masterClrMapping/>
  </p:clrMapOvr>
  <p:transition advTm="14985"/>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1556792"/>
            <a:ext cx="6624736" cy="3816429"/>
          </a:xfrm>
          <a:prstGeom prst="rect">
            <a:avLst/>
          </a:prstGeom>
          <a:noFill/>
        </p:spPr>
        <p:txBody>
          <a:bodyPr wrap="square" rtlCol="0">
            <a:spAutoFit/>
          </a:bodyPr>
          <a:lstStyle/>
          <a:p>
            <a:pPr algn="just"/>
            <a:r>
              <a:rPr lang="es-ES" sz="3200" dirty="0">
                <a:solidFill>
                  <a:prstClr val="black"/>
                </a:solidFill>
                <a:latin typeface="Times New Roman" pitchFamily="18" charset="0"/>
                <a:cs typeface="Times New Roman" pitchFamily="18" charset="0"/>
              </a:rPr>
              <a:t>¡Cómo debemos cuidar nuestras actitudes en la celebración; cómo es de importante la explicación de los signos; y cómo se debe procurar que las cosas externas sean verdaderas, sencillas, adecuadas y de acuerdo con lo que la Iglesia nos pide!</a:t>
            </a:r>
            <a:endParaRPr lang="es-CO" sz="3200" dirty="0">
              <a:solidFill>
                <a:prstClr val="black"/>
              </a:solidFill>
              <a:latin typeface="Times New Roman" pitchFamily="18" charset="0"/>
              <a:cs typeface="Times New Roman" pitchFamily="18" charset="0"/>
            </a:endParaRPr>
          </a:p>
          <a:p>
            <a:endParaRPr lang="es-CO" dirty="0">
              <a:solidFill>
                <a:prstClr val="black"/>
              </a:solidFill>
            </a:endParaRPr>
          </a:p>
        </p:txBody>
      </p:sp>
    </p:spTree>
    <p:extLst>
      <p:ext uri="{BB962C8B-B14F-4D97-AF65-F5344CB8AC3E}">
        <p14:creationId xmlns:p14="http://schemas.microsoft.com/office/powerpoint/2010/main" xmlns="" val="1157498082"/>
      </p:ext>
    </p:extLst>
  </p:cSld>
  <p:clrMapOvr>
    <a:masterClrMapping/>
  </p:clrMapOvr>
  <p:transition advTm="1521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35100"/>
            <a:ext cx="8219256" cy="4691063"/>
          </a:xfrm>
        </p:spPr>
        <p:txBody>
          <a:bodyPr>
            <a:normAutofit/>
          </a:bodyPr>
          <a:lstStyle/>
          <a:p>
            <a:pPr marL="514350" indent="-514350" algn="just">
              <a:buFont typeface="+mj-lt"/>
              <a:buAutoNum type="arabicPeriod" startAt="5"/>
            </a:pPr>
            <a:r>
              <a:rPr lang="es-ES" sz="2800" dirty="0"/>
              <a:t>En algunos lugares se vive del culto y por tanto se multiplican a veces las celebraciones por razón pecuniaria y no por la razón de ser verdadera de la liturgia.</a:t>
            </a:r>
            <a:endParaRPr lang="es-CO" sz="2800" dirty="0"/>
          </a:p>
        </p:txBody>
      </p:sp>
    </p:spTree>
    <p:extLst>
      <p:ext uri="{BB962C8B-B14F-4D97-AF65-F5344CB8AC3E}">
        <p14:creationId xmlns:p14="http://schemas.microsoft.com/office/powerpoint/2010/main" xmlns="" val="3365679438"/>
      </p:ext>
    </p:extLst>
  </p:cSld>
  <p:clrMapOvr>
    <a:masterClrMapping/>
  </p:clrMapOvr>
  <p:transition advTm="10703"/>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07904" y="1412776"/>
            <a:ext cx="5006014" cy="3754511"/>
          </a:xfrm>
          <a:prstGeom prst="rect">
            <a:avLst/>
          </a:prstGeom>
          <a:ln>
            <a:noFill/>
          </a:ln>
          <a:effectLst>
            <a:softEdge rad="112500"/>
          </a:effectLst>
        </p:spPr>
      </p:pic>
      <p:sp>
        <p:nvSpPr>
          <p:cNvPr id="6" name="5 Marcador de texto"/>
          <p:cNvSpPr>
            <a:spLocks noGrp="1"/>
          </p:cNvSpPr>
          <p:nvPr>
            <p:ph type="body" sz="half" idx="2"/>
          </p:nvPr>
        </p:nvSpPr>
        <p:spPr>
          <a:xfrm>
            <a:off x="539552" y="908721"/>
            <a:ext cx="2808312" cy="4464496"/>
          </a:xfrm>
        </p:spPr>
        <p:txBody>
          <a:bodyPr>
            <a:normAutofit/>
          </a:bodyPr>
          <a:lstStyle/>
          <a:p>
            <a:r>
              <a:rPr lang="es-MX" sz="4000" i="1" dirty="0"/>
              <a:t>«Si la sal se vuelve sosa ¿con qué se le devolverá su sabor?» </a:t>
            </a:r>
            <a:r>
              <a:rPr lang="es-MX" sz="3200" dirty="0"/>
              <a:t>(</a:t>
            </a:r>
            <a:r>
              <a:rPr lang="es-MX" sz="3200" i="1" dirty="0"/>
              <a:t>Mt</a:t>
            </a:r>
            <a:r>
              <a:rPr lang="es-MX" sz="3200" dirty="0"/>
              <a:t> 5, 13)</a:t>
            </a:r>
            <a:endParaRPr lang="es-CO" sz="3200" dirty="0"/>
          </a:p>
        </p:txBody>
      </p:sp>
    </p:spTree>
    <p:extLst>
      <p:ext uri="{BB962C8B-B14F-4D97-AF65-F5344CB8AC3E}">
        <p14:creationId xmlns:p14="http://schemas.microsoft.com/office/powerpoint/2010/main" xmlns="" val="3667488494"/>
      </p:ext>
    </p:extLst>
  </p:cSld>
  <p:clrMapOvr>
    <a:masterClrMapping/>
  </p:clrMapOvr>
  <p:transition advTm="10079"/>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07904" y="1556792"/>
            <a:ext cx="5170288" cy="3877716"/>
          </a:xfrm>
        </p:spPr>
      </p:pic>
      <p:sp>
        <p:nvSpPr>
          <p:cNvPr id="4" name="3 Marcador de texto"/>
          <p:cNvSpPr>
            <a:spLocks noGrp="1"/>
          </p:cNvSpPr>
          <p:nvPr>
            <p:ph type="body" sz="half" idx="2"/>
          </p:nvPr>
        </p:nvSpPr>
        <p:spPr>
          <a:xfrm>
            <a:off x="755576" y="1196752"/>
            <a:ext cx="2673657" cy="4114800"/>
          </a:xfrm>
        </p:spPr>
        <p:txBody>
          <a:bodyPr>
            <a:normAutofit/>
          </a:bodyPr>
          <a:lstStyle/>
          <a:p>
            <a:r>
              <a:rPr lang="es-MX" sz="3200" dirty="0"/>
              <a:t>Si </a:t>
            </a:r>
            <a:r>
              <a:rPr lang="es-MX" sz="3200" dirty="0" smtClean="0"/>
              <a:t>la Liturgia </a:t>
            </a:r>
            <a:r>
              <a:rPr lang="es-MX" sz="3200" dirty="0"/>
              <a:t>se vuelve </a:t>
            </a:r>
            <a:r>
              <a:rPr lang="es-MX" sz="3200" i="1" dirty="0"/>
              <a:t>in-significante</a:t>
            </a:r>
            <a:r>
              <a:rPr lang="es-MX" sz="3200" dirty="0"/>
              <a:t>, sin sentido para la vida de los creyentes ¿cómo devolvérselo?</a:t>
            </a:r>
            <a:endParaRPr lang="es-CO" sz="3200" dirty="0"/>
          </a:p>
        </p:txBody>
      </p:sp>
    </p:spTree>
    <p:extLst>
      <p:ext uri="{BB962C8B-B14F-4D97-AF65-F5344CB8AC3E}">
        <p14:creationId xmlns:p14="http://schemas.microsoft.com/office/powerpoint/2010/main" xmlns="" val="975117324"/>
      </p:ext>
    </p:extLst>
  </p:cSld>
  <p:clrMapOvr>
    <a:masterClrMapping/>
  </p:clrMapOvr>
  <p:transition advTm="10468"/>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Dos enemigos de la Liturgia significativa:</a:t>
            </a:r>
            <a:endParaRPr lang="es-CO" dirty="0"/>
          </a:p>
        </p:txBody>
      </p:sp>
      <p:pic>
        <p:nvPicPr>
          <p:cNvPr id="5" name="4 Marcador de contenido"/>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3851920" y="620688"/>
            <a:ext cx="4727576" cy="3888432"/>
          </a:xfrm>
          <a:prstGeom prst="rect">
            <a:avLst/>
          </a:prstGeom>
          <a:ln>
            <a:noFill/>
          </a:ln>
          <a:effectLst>
            <a:softEdge rad="112500"/>
          </a:effectLst>
        </p:spPr>
      </p:pic>
      <p:sp>
        <p:nvSpPr>
          <p:cNvPr id="4" name="3 Marcador de texto"/>
          <p:cNvSpPr>
            <a:spLocks noGrp="1"/>
          </p:cNvSpPr>
          <p:nvPr>
            <p:ph type="body" sz="half" idx="2"/>
          </p:nvPr>
        </p:nvSpPr>
        <p:spPr/>
        <p:txBody>
          <a:bodyPr>
            <a:normAutofit/>
          </a:bodyPr>
          <a:lstStyle/>
          <a:p>
            <a:r>
              <a:rPr lang="es-MX" sz="4000" dirty="0"/>
              <a:t>F</a:t>
            </a:r>
            <a:r>
              <a:rPr lang="es-MX" sz="4000" dirty="0" smtClean="0"/>
              <a:t>alta </a:t>
            </a:r>
            <a:r>
              <a:rPr lang="es-MX" sz="4000" dirty="0"/>
              <a:t>de formación </a:t>
            </a:r>
            <a:r>
              <a:rPr lang="es-MX" sz="4000" dirty="0" smtClean="0"/>
              <a:t>litúrgica…</a:t>
            </a:r>
            <a:endParaRPr lang="es-CO" sz="4000" dirty="0"/>
          </a:p>
        </p:txBody>
      </p:sp>
    </p:spTree>
    <p:custDataLst>
      <p:tags r:id="rId1"/>
    </p:custDataLst>
    <p:extLst>
      <p:ext uri="{BB962C8B-B14F-4D97-AF65-F5344CB8AC3E}">
        <p14:creationId xmlns:p14="http://schemas.microsoft.com/office/powerpoint/2010/main" xmlns="" val="1239817079"/>
      </p:ext>
    </p:extLst>
  </p:cSld>
  <p:clrMapOvr>
    <a:masterClrMapping/>
  </p:clrMapOvr>
  <p:transition advTm="15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07904" y="1484784"/>
            <a:ext cx="5148494" cy="3861370"/>
          </a:xfrm>
        </p:spPr>
      </p:pic>
      <p:sp>
        <p:nvSpPr>
          <p:cNvPr id="4" name="3 Marcador de texto"/>
          <p:cNvSpPr>
            <a:spLocks noGrp="1"/>
          </p:cNvSpPr>
          <p:nvPr>
            <p:ph type="body" sz="half" idx="2"/>
          </p:nvPr>
        </p:nvSpPr>
        <p:spPr>
          <a:xfrm>
            <a:off x="683568" y="1184899"/>
            <a:ext cx="2673657" cy="4114800"/>
          </a:xfrm>
        </p:spPr>
        <p:txBody>
          <a:bodyPr/>
          <a:lstStyle/>
          <a:p>
            <a:r>
              <a:rPr lang="es-MX" sz="3600" dirty="0"/>
              <a:t>V</a:t>
            </a:r>
            <a:r>
              <a:rPr lang="es-MX" sz="3600" dirty="0" smtClean="0"/>
              <a:t>ivencia </a:t>
            </a:r>
            <a:r>
              <a:rPr lang="es-MX" sz="3600" dirty="0"/>
              <a:t>sacramental rutinaria y ritualista, poco regular y </a:t>
            </a:r>
            <a:r>
              <a:rPr lang="es-MX" sz="3600" dirty="0" smtClean="0"/>
              <a:t>pasiva.</a:t>
            </a:r>
            <a:endParaRPr lang="es-CO" sz="3600" dirty="0"/>
          </a:p>
        </p:txBody>
      </p:sp>
      <p:sp>
        <p:nvSpPr>
          <p:cNvPr id="2" name="1 Llamada de nube"/>
          <p:cNvSpPr/>
          <p:nvPr/>
        </p:nvSpPr>
        <p:spPr>
          <a:xfrm rot="20148261">
            <a:off x="4510417" y="1796228"/>
            <a:ext cx="1315026" cy="684122"/>
          </a:xfrm>
          <a:prstGeom prst="cloudCallout">
            <a:avLst>
              <a:gd name="adj1" fmla="val -35432"/>
              <a:gd name="adj2" fmla="val 9001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err="1">
                <a:solidFill>
                  <a:prstClr val="black"/>
                </a:solidFill>
              </a:rPr>
              <a:t>zzzzz</a:t>
            </a:r>
            <a:endParaRPr lang="es-CO" dirty="0">
              <a:solidFill>
                <a:prstClr val="black"/>
              </a:solidFill>
            </a:endParaRPr>
          </a:p>
        </p:txBody>
      </p:sp>
      <p:sp>
        <p:nvSpPr>
          <p:cNvPr id="3" name="2 Llamada de nube"/>
          <p:cNvSpPr/>
          <p:nvPr/>
        </p:nvSpPr>
        <p:spPr>
          <a:xfrm>
            <a:off x="5652120" y="2666235"/>
            <a:ext cx="1256411" cy="576064"/>
          </a:xfrm>
          <a:prstGeom prst="cloudCallout">
            <a:avLst>
              <a:gd name="adj1" fmla="val -30364"/>
              <a:gd name="adj2" fmla="val 8517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err="1">
                <a:solidFill>
                  <a:prstClr val="black"/>
                </a:solidFill>
              </a:rPr>
              <a:t>grgrgr</a:t>
            </a:r>
            <a:endParaRPr lang="es-CO" dirty="0">
              <a:solidFill>
                <a:prstClr val="black"/>
              </a:solidFill>
            </a:endParaRPr>
          </a:p>
        </p:txBody>
      </p:sp>
    </p:spTree>
    <p:extLst>
      <p:ext uri="{BB962C8B-B14F-4D97-AF65-F5344CB8AC3E}">
        <p14:creationId xmlns:p14="http://schemas.microsoft.com/office/powerpoint/2010/main" xmlns="" val="1498142741"/>
      </p:ext>
    </p:extLst>
  </p:cSld>
  <p:clrMapOvr>
    <a:masterClrMapping/>
  </p:clrMapOvr>
  <p:transition advTm="10485"/>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762001" y="4437112"/>
            <a:ext cx="7554415" cy="1584176"/>
          </a:xfrm>
        </p:spPr>
        <p:txBody>
          <a:bodyPr>
            <a:noAutofit/>
          </a:bodyPr>
          <a:lstStyle/>
          <a:p>
            <a:pPr algn="just"/>
            <a:r>
              <a:rPr lang="es-MX" sz="3200" dirty="0"/>
              <a:t>Hay que devolverle a la liturgia su carácter originario, de expresión viva de la fe de un pueblo creyente y peregrino.</a:t>
            </a:r>
            <a:endParaRPr lang="es-CO" sz="3200" dirty="0"/>
          </a:p>
        </p:txBody>
      </p:sp>
      <p:pic>
        <p:nvPicPr>
          <p:cNvPr id="7" name="6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99593" y="553949"/>
            <a:ext cx="6984776" cy="3758682"/>
          </a:xfrm>
        </p:spPr>
      </p:pic>
    </p:spTree>
    <p:extLst>
      <p:ext uri="{BB962C8B-B14F-4D97-AF65-F5344CB8AC3E}">
        <p14:creationId xmlns:p14="http://schemas.microsoft.com/office/powerpoint/2010/main" xmlns="" val="3512059704"/>
      </p:ext>
    </p:extLst>
  </p:cSld>
  <p:clrMapOvr>
    <a:masterClrMapping/>
  </p:clrMapOvr>
  <p:transition advTm="10375"/>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62000" y="4572000"/>
            <a:ext cx="7554416" cy="1600200"/>
          </a:xfrm>
        </p:spPr>
        <p:txBody>
          <a:bodyPr>
            <a:normAutofit/>
          </a:bodyPr>
          <a:lstStyle/>
          <a:p>
            <a:pPr algn="ctr"/>
            <a:r>
              <a:rPr lang="es-CO" sz="8800" dirty="0" smtClean="0"/>
              <a:t>¿QUÉ HACER?</a:t>
            </a:r>
            <a:endParaRPr lang="es-CO" sz="88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39752" y="692696"/>
            <a:ext cx="4421102" cy="3916520"/>
          </a:xfrm>
        </p:spPr>
      </p:pic>
    </p:spTree>
    <p:extLst>
      <p:ext uri="{BB962C8B-B14F-4D97-AF65-F5344CB8AC3E}">
        <p14:creationId xmlns:p14="http://schemas.microsoft.com/office/powerpoint/2010/main" xmlns="" val="2280905973"/>
      </p:ext>
    </p:extLst>
  </p:cSld>
  <p:clrMapOvr>
    <a:masterClrMapping/>
  </p:clrMapOvr>
  <p:transition advTm="4984"/>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716016" y="692696"/>
            <a:ext cx="3312368" cy="5040560"/>
          </a:xfrm>
        </p:spPr>
        <p:txBody>
          <a:bodyPr>
            <a:normAutofit/>
          </a:bodyPr>
          <a:lstStyle/>
          <a:p>
            <a:pPr marL="514350" indent="-514350">
              <a:buFont typeface="+mj-lt"/>
              <a:buAutoNum type="arabicParenR"/>
            </a:pPr>
            <a:r>
              <a:rPr lang="es-MX" sz="3200" b="1" dirty="0"/>
              <a:t>R</a:t>
            </a:r>
            <a:r>
              <a:rPr lang="es-MX" sz="3200" b="1" dirty="0" smtClean="0"/>
              <a:t>eforzar</a:t>
            </a:r>
            <a:r>
              <a:rPr lang="es-MX" sz="3200" dirty="0" smtClean="0"/>
              <a:t> </a:t>
            </a:r>
            <a:r>
              <a:rPr lang="es-MX" sz="3200" dirty="0"/>
              <a:t>lo que es previo a la </a:t>
            </a:r>
            <a:r>
              <a:rPr lang="es-MX" sz="3200" dirty="0" smtClean="0"/>
              <a:t>liturgia: el </a:t>
            </a:r>
            <a:r>
              <a:rPr lang="es-MX" sz="3200" dirty="0"/>
              <a:t>anuncio y la catequesis. </a:t>
            </a:r>
            <a:endParaRPr lang="es-CO" sz="3200"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3528" y="620688"/>
            <a:ext cx="3168352" cy="5544617"/>
          </a:xfrm>
        </p:spPr>
      </p:pic>
    </p:spTree>
    <p:extLst>
      <p:ext uri="{BB962C8B-B14F-4D97-AF65-F5344CB8AC3E}">
        <p14:creationId xmlns:p14="http://schemas.microsoft.com/office/powerpoint/2010/main" xmlns="" val="1103927468"/>
      </p:ext>
    </p:extLst>
  </p:cSld>
  <p:clrMapOvr>
    <a:masterClrMapping/>
  </p:clrMapOvr>
  <p:transition advTm="10125"/>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707904" y="1484784"/>
            <a:ext cx="4970430" cy="3805485"/>
          </a:xfrm>
        </p:spPr>
      </p:pic>
      <p:sp>
        <p:nvSpPr>
          <p:cNvPr id="4" name="3 Marcador de texto"/>
          <p:cNvSpPr>
            <a:spLocks noGrp="1"/>
          </p:cNvSpPr>
          <p:nvPr>
            <p:ph type="body" sz="half" idx="2"/>
          </p:nvPr>
        </p:nvSpPr>
        <p:spPr>
          <a:xfrm>
            <a:off x="762001" y="457200"/>
            <a:ext cx="2673657" cy="5348064"/>
          </a:xfrm>
        </p:spPr>
        <p:txBody>
          <a:bodyPr>
            <a:normAutofit/>
          </a:bodyPr>
          <a:lstStyle/>
          <a:p>
            <a:pPr marL="514350" indent="-514350">
              <a:buFont typeface="+mj-lt"/>
              <a:buAutoNum type="arabicParenR" startAt="2"/>
            </a:pPr>
            <a:r>
              <a:rPr lang="es-MX" sz="3200" b="1" dirty="0" err="1" smtClean="0"/>
              <a:t>Inculturar</a:t>
            </a:r>
            <a:r>
              <a:rPr lang="es-MX" sz="3200" b="1" dirty="0" smtClean="0"/>
              <a:t> </a:t>
            </a:r>
            <a:r>
              <a:rPr lang="es-MX" sz="3200" dirty="0" smtClean="0"/>
              <a:t>la Liturgia.</a:t>
            </a:r>
            <a:endParaRPr lang="es-CO" sz="3200" dirty="0"/>
          </a:p>
        </p:txBody>
      </p:sp>
    </p:spTree>
    <p:extLst>
      <p:ext uri="{BB962C8B-B14F-4D97-AF65-F5344CB8AC3E}">
        <p14:creationId xmlns:p14="http://schemas.microsoft.com/office/powerpoint/2010/main" xmlns="" val="3553231431"/>
      </p:ext>
    </p:extLst>
  </p:cSld>
  <p:clrMapOvr>
    <a:masterClrMapping/>
  </p:clrMapOvr>
  <p:transition advTm="155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581201">
            <a:off x="4573488" y="2491408"/>
            <a:ext cx="4333528" cy="1600200"/>
          </a:xfrm>
        </p:spPr>
        <p:txBody>
          <a:bodyPr>
            <a:normAutofit fontScale="90000"/>
          </a:bodyPr>
          <a:lstStyle/>
          <a:p>
            <a:pPr algn="ctr"/>
            <a:r>
              <a:rPr lang="es-CO" dirty="0" smtClean="0">
                <a:solidFill>
                  <a:srgbClr val="C00000"/>
                </a:solidFill>
              </a:rPr>
              <a:t>I.</a:t>
            </a:r>
            <a:r>
              <a:rPr lang="es-CO" dirty="0" smtClean="0"/>
              <a:t> El anuncio y la catequesis</a:t>
            </a:r>
            <a:endParaRPr lang="es-CO" dirty="0"/>
          </a:p>
        </p:txBody>
      </p:sp>
      <p:pic>
        <p:nvPicPr>
          <p:cNvPr id="6" name="5 Marcador de contenido"/>
          <p:cNvPicPr>
            <a:picLocks noGrp="1" noChangeAspect="1"/>
          </p:cNvPicPr>
          <p:nvPr>
            <p:ph idx="1"/>
          </p:nvPr>
        </p:nvPicPr>
        <p:blipFill>
          <a:blip r:embed="rId2" cstate="print">
            <a:biLevel thresh="75000"/>
            <a:extLst>
              <a:ext uri="{28A0092B-C50C-407E-A947-70E740481C1C}">
                <a14:useLocalDpi xmlns:a14="http://schemas.microsoft.com/office/drawing/2010/main" xmlns="" val="0"/>
              </a:ext>
            </a:extLst>
          </a:blip>
          <a:stretch>
            <a:fillRect/>
          </a:stretch>
        </p:blipFill>
        <p:spPr>
          <a:xfrm>
            <a:off x="611560" y="692696"/>
            <a:ext cx="3672408" cy="5317106"/>
          </a:xfrm>
        </p:spPr>
      </p:pic>
    </p:spTree>
    <p:extLst>
      <p:ext uri="{BB962C8B-B14F-4D97-AF65-F5344CB8AC3E}">
        <p14:creationId xmlns:p14="http://schemas.microsoft.com/office/powerpoint/2010/main" xmlns="" val="1757496963"/>
      </p:ext>
    </p:extLst>
  </p:cSld>
  <p:clrMapOvr>
    <a:masterClrMapping/>
  </p:clrMapOvr>
  <p:transition advTm="5469"/>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331640" y="1628800"/>
            <a:ext cx="6440760" cy="3553832"/>
          </a:xfrm>
        </p:spPr>
        <p:txBody>
          <a:bodyPr>
            <a:normAutofit/>
          </a:bodyPr>
          <a:lstStyle/>
          <a:p>
            <a:pPr lvl="0" algn="just">
              <a:lnSpc>
                <a:spcPct val="100000"/>
              </a:lnSpc>
              <a:buClr>
                <a:srgbClr val="AD0101"/>
              </a:buClr>
            </a:pPr>
            <a:r>
              <a:rPr lang="es-MX" sz="3200" dirty="0">
                <a:solidFill>
                  <a:srgbClr val="303030"/>
                </a:solidFill>
                <a:latin typeface="Times New Roman"/>
              </a:rPr>
              <a:t>«Para que los hombres puedan llegar a la Liturgia es necesario que antes sean llamados a la fe y a la conversión: ¿Cómo invocarán a Aquel en quien no han creído? (</a:t>
            </a:r>
            <a:r>
              <a:rPr lang="es-MX" sz="3200" i="1" dirty="0" err="1">
                <a:solidFill>
                  <a:srgbClr val="303030"/>
                </a:solidFill>
                <a:latin typeface="Times New Roman"/>
              </a:rPr>
              <a:t>Rom</a:t>
            </a:r>
            <a:r>
              <a:rPr lang="es-MX" sz="3200" dirty="0">
                <a:solidFill>
                  <a:srgbClr val="303030"/>
                </a:solidFill>
                <a:latin typeface="Times New Roman"/>
              </a:rPr>
              <a:t> 10,14</a:t>
            </a:r>
            <a:r>
              <a:rPr lang="es-MX" sz="3200" dirty="0" smtClean="0">
                <a:solidFill>
                  <a:srgbClr val="303030"/>
                </a:solidFill>
                <a:latin typeface="Times New Roman"/>
              </a:rPr>
              <a:t>)…»</a:t>
            </a:r>
            <a:endParaRPr lang="es-CO" sz="2400" i="1" dirty="0">
              <a:solidFill>
                <a:srgbClr val="303030"/>
              </a:solidFill>
              <a:latin typeface="Times New Roman"/>
            </a:endParaRPr>
          </a:p>
          <a:p>
            <a:pPr algn="just"/>
            <a:endParaRPr lang="es-CO" sz="3200" dirty="0"/>
          </a:p>
        </p:txBody>
      </p:sp>
    </p:spTree>
    <p:extLst>
      <p:ext uri="{BB962C8B-B14F-4D97-AF65-F5344CB8AC3E}">
        <p14:creationId xmlns:p14="http://schemas.microsoft.com/office/powerpoint/2010/main" xmlns="" val="1451217926"/>
      </p:ext>
    </p:extLst>
  </p:cSld>
  <p:clrMapOvr>
    <a:masterClrMapping/>
  </p:clrMapOvr>
  <p:transition advTm="103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pPr algn="ctr"/>
            <a:r>
              <a:rPr lang="es-CO" sz="3200" dirty="0" smtClean="0"/>
              <a:t>Formación</a:t>
            </a:r>
            <a:br>
              <a:rPr lang="es-CO" sz="3200" dirty="0" smtClean="0"/>
            </a:br>
            <a:endParaRPr lang="es-CO" sz="3200" dirty="0"/>
          </a:p>
        </p:txBody>
      </p:sp>
      <p:sp>
        <p:nvSpPr>
          <p:cNvPr id="4" name="3 Marcador de texto"/>
          <p:cNvSpPr>
            <a:spLocks noGrp="1"/>
          </p:cNvSpPr>
          <p:nvPr>
            <p:ph type="body" sz="half" idx="2"/>
          </p:nvPr>
        </p:nvSpPr>
        <p:spPr>
          <a:xfrm>
            <a:off x="457200" y="1435100"/>
            <a:ext cx="3970784" cy="4691063"/>
          </a:xfrm>
        </p:spPr>
        <p:txBody>
          <a:bodyPr>
            <a:normAutofit fontScale="85000" lnSpcReduction="10000"/>
          </a:bodyPr>
          <a:lstStyle/>
          <a:p>
            <a:pPr marL="514350" indent="-514350" algn="ctr">
              <a:buAutoNum type="alphaUcPeriod"/>
            </a:pPr>
            <a:r>
              <a:rPr lang="es-CO" sz="2800" b="1" i="1" dirty="0" smtClean="0"/>
              <a:t>Luces</a:t>
            </a:r>
          </a:p>
          <a:p>
            <a:pPr marL="514350" lvl="0" indent="-514350">
              <a:buFont typeface="+mj-lt"/>
              <a:buAutoNum type="arabicPeriod"/>
            </a:pPr>
            <a:r>
              <a:rPr lang="es-ES" sz="2800" dirty="0"/>
              <a:t>Desde la </a:t>
            </a:r>
            <a:r>
              <a:rPr lang="es-ES" sz="2800" i="1" dirty="0"/>
              <a:t>SC</a:t>
            </a:r>
            <a:r>
              <a:rPr lang="es-ES" sz="2800" dirty="0"/>
              <a:t> y el </a:t>
            </a:r>
            <a:r>
              <a:rPr lang="es-ES" sz="2800" i="1" dirty="0"/>
              <a:t>Catecismo de la Iglesia</a:t>
            </a:r>
            <a:r>
              <a:rPr lang="es-ES" sz="2800" dirty="0"/>
              <a:t> tenemos un concepto o definición más clara de la liturgia.</a:t>
            </a:r>
            <a:endParaRPr lang="es-CO" sz="2800" dirty="0"/>
          </a:p>
          <a:p>
            <a:pPr marL="514350" lvl="0" indent="-514350">
              <a:buFont typeface="+mj-lt"/>
              <a:buAutoNum type="arabicPeriod"/>
            </a:pPr>
            <a:r>
              <a:rPr lang="es-ES" sz="2800" dirty="0"/>
              <a:t>Se han revisado los currículos de liturgia de los seminarios y otras instancias formativas eclesiales.</a:t>
            </a:r>
            <a:endParaRPr lang="es-CO" sz="2800" dirty="0"/>
          </a:p>
          <a:p>
            <a:pPr marL="514350" lvl="0" indent="-514350">
              <a:buFont typeface="+mj-lt"/>
              <a:buAutoNum type="arabicPeriod"/>
            </a:pPr>
            <a:r>
              <a:rPr lang="es-ES" sz="2800" dirty="0"/>
              <a:t>Han aumentado las instancias de formación para ordenados y laicos.</a:t>
            </a:r>
            <a:endParaRPr lang="es-CO" sz="2800" dirty="0"/>
          </a:p>
          <a:p>
            <a:endParaRPr lang="es-CO" sz="2800" dirty="0"/>
          </a:p>
        </p:txBody>
      </p:sp>
      <p:sp>
        <p:nvSpPr>
          <p:cNvPr id="5" name="3 Marcador de texto"/>
          <p:cNvSpPr txBox="1">
            <a:spLocks/>
          </p:cNvSpPr>
          <p:nvPr/>
        </p:nvSpPr>
        <p:spPr>
          <a:xfrm>
            <a:off x="4788024" y="1587499"/>
            <a:ext cx="3970784" cy="4691063"/>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4"/>
            </a:pPr>
            <a:r>
              <a:rPr lang="es-ES" sz="2800" dirty="0"/>
              <a:t>Se han publicado los libros litúrgicos renovados.</a:t>
            </a:r>
            <a:endParaRPr lang="es-CO" sz="2800" dirty="0"/>
          </a:p>
          <a:p>
            <a:pPr marL="514350" lvl="0" indent="-514350">
              <a:buFont typeface="+mj-lt"/>
              <a:buAutoNum type="arabicPeriod" startAt="4"/>
            </a:pPr>
            <a:r>
              <a:rPr lang="es-ES" sz="2800" dirty="0"/>
              <a:t>Se producen muchos subsidios que ayudan a realizar las celebraciones.</a:t>
            </a:r>
            <a:endParaRPr lang="es-CO" sz="2800" dirty="0"/>
          </a:p>
          <a:p>
            <a:pPr marL="514350" lvl="0" indent="-514350">
              <a:buFont typeface="+mj-lt"/>
              <a:buAutoNum type="arabicPeriod" startAt="4"/>
            </a:pPr>
            <a:r>
              <a:rPr lang="es-ES" sz="2800" dirty="0"/>
              <a:t>Ha crecido la conciencia sobre la importancia de la inculturación.</a:t>
            </a:r>
            <a:endParaRPr lang="es-CO" sz="2800" dirty="0"/>
          </a:p>
          <a:p>
            <a:pPr marL="514350" indent="-514350">
              <a:buFont typeface="+mj-lt"/>
              <a:buAutoNum type="arabicPeriod" startAt="4"/>
            </a:pPr>
            <a:r>
              <a:rPr lang="es-ES" sz="2800" dirty="0"/>
              <a:t>A partir del Concilio Vaticano II se ha revalorado grandemente la Palabra de Dios.</a:t>
            </a:r>
            <a:endParaRPr lang="es-CO" sz="2800" dirty="0"/>
          </a:p>
        </p:txBody>
      </p:sp>
    </p:spTree>
    <p:extLst>
      <p:ext uri="{BB962C8B-B14F-4D97-AF65-F5344CB8AC3E}">
        <p14:creationId xmlns:p14="http://schemas.microsoft.com/office/powerpoint/2010/main" xmlns="" val="2578720709"/>
      </p:ext>
    </p:extLst>
  </p:cSld>
  <p:clrMapOvr>
    <a:masterClrMapping/>
  </p:clrMapOvr>
  <p:transition advTm="20282"/>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758952" y="609600"/>
            <a:ext cx="7485456" cy="639762"/>
          </a:xfrm>
        </p:spPr>
        <p:txBody>
          <a:bodyPr/>
          <a:lstStyle/>
          <a:p>
            <a:r>
              <a:rPr lang="es-CO" dirty="0">
                <a:latin typeface="+mn-lt"/>
              </a:rPr>
              <a:t>En todos estos documentos se entrecruzan tres dimensiones de la relación catequesis-liturgia: </a:t>
            </a:r>
          </a:p>
        </p:txBody>
      </p:sp>
      <p:graphicFrame>
        <p:nvGraphicFramePr>
          <p:cNvPr id="15" name="14 Marcador de contenido"/>
          <p:cNvGraphicFramePr>
            <a:graphicFrameLocks noGrp="1"/>
          </p:cNvGraphicFramePr>
          <p:nvPr>
            <p:ph sz="half" idx="2"/>
            <p:extLst>
              <p:ext uri="{D42A27DB-BD31-4B8C-83A1-F6EECF244321}">
                <p14:modId xmlns:p14="http://schemas.microsoft.com/office/powerpoint/2010/main" xmlns="" val="2115808706"/>
              </p:ext>
            </p:extLst>
          </p:nvPr>
        </p:nvGraphicFramePr>
        <p:xfrm>
          <a:off x="758825" y="1328738"/>
          <a:ext cx="7558088"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27212973"/>
      </p:ext>
    </p:extLst>
  </p:cSld>
  <p:clrMapOvr>
    <a:masterClrMapping/>
  </p:clrMapOvr>
  <p:transition advTm="20078"/>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43608" y="4581128"/>
            <a:ext cx="6784848" cy="1600200"/>
          </a:xfrm>
        </p:spPr>
        <p:txBody>
          <a:bodyPr/>
          <a:lstStyle/>
          <a:p>
            <a:pPr algn="ctr"/>
            <a:r>
              <a:rPr lang="es-CO" dirty="0" smtClean="0"/>
              <a:t>La catequesis litúrgica</a:t>
            </a:r>
            <a:endParaRPr lang="es-CO" dirty="0"/>
          </a:p>
        </p:txBody>
      </p:sp>
      <p:sp>
        <p:nvSpPr>
          <p:cNvPr id="9" name="8 Marcador de texto"/>
          <p:cNvSpPr>
            <a:spLocks noGrp="1"/>
          </p:cNvSpPr>
          <p:nvPr>
            <p:ph type="body" sz="half" idx="2"/>
          </p:nvPr>
        </p:nvSpPr>
        <p:spPr>
          <a:xfrm>
            <a:off x="762001" y="457200"/>
            <a:ext cx="2673657" cy="4411960"/>
          </a:xfrm>
        </p:spPr>
        <p:txBody>
          <a:bodyPr>
            <a:normAutofit/>
          </a:bodyPr>
          <a:lstStyle/>
          <a:p>
            <a:r>
              <a:rPr lang="es-MX" sz="2800" dirty="0"/>
              <a:t>La liturgia exige, primero, la fe; de lo contrario estaría vacía de su contenido esencial: creer y celebrar el misterio pascual de Cristo. </a:t>
            </a:r>
            <a:endParaRPr lang="es-CO" sz="2800" dirty="0"/>
          </a:p>
        </p:txBody>
      </p:sp>
      <p:sp>
        <p:nvSpPr>
          <p:cNvPr id="10" name="9 CuadroTexto"/>
          <p:cNvSpPr txBox="1"/>
          <p:nvPr/>
        </p:nvSpPr>
        <p:spPr>
          <a:xfrm>
            <a:off x="4067944" y="1340768"/>
            <a:ext cx="4320480" cy="2062103"/>
          </a:xfrm>
          <a:prstGeom prst="rect">
            <a:avLst/>
          </a:prstGeom>
          <a:noFill/>
        </p:spPr>
        <p:txBody>
          <a:bodyPr wrap="square" rtlCol="0">
            <a:spAutoFit/>
          </a:bodyPr>
          <a:lstStyle/>
          <a:p>
            <a:r>
              <a:rPr lang="es-MX" sz="3200" dirty="0">
                <a:solidFill>
                  <a:prstClr val="black"/>
                </a:solidFill>
              </a:rPr>
              <a:t>Esa fe, despertada por el anuncio, crece y se fortalece en la catequesis general. </a:t>
            </a:r>
            <a:endParaRPr lang="es-CO" sz="3200" dirty="0">
              <a:solidFill>
                <a:prstClr val="black"/>
              </a:solidFill>
            </a:endParaRPr>
          </a:p>
        </p:txBody>
      </p:sp>
    </p:spTree>
    <p:extLst>
      <p:ext uri="{BB962C8B-B14F-4D97-AF65-F5344CB8AC3E}">
        <p14:creationId xmlns:p14="http://schemas.microsoft.com/office/powerpoint/2010/main" xmlns="" val="142290038"/>
      </p:ext>
    </p:extLst>
  </p:cSld>
  <p:clrMapOvr>
    <a:masterClrMapping/>
  </p:clrMapOvr>
  <p:transition advTm="15578"/>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rot="19713194">
            <a:off x="741854" y="2093236"/>
            <a:ext cx="7698432" cy="239076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CO" sz="8000" dirty="0" smtClean="0"/>
              <a:t>¡ NO BASTA CREER !</a:t>
            </a:r>
            <a:endParaRPr lang="es-CO" sz="8000" dirty="0"/>
          </a:p>
        </p:txBody>
      </p:sp>
    </p:spTree>
    <p:extLst>
      <p:ext uri="{BB962C8B-B14F-4D97-AF65-F5344CB8AC3E}">
        <p14:creationId xmlns:p14="http://schemas.microsoft.com/office/powerpoint/2010/main" xmlns="" val="3345384945"/>
      </p:ext>
    </p:extLst>
  </p:cSld>
  <p:clrMapOvr>
    <a:masterClrMapping/>
  </p:clrMapOvr>
  <p:transition advTm="5469"/>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sz="half" idx="1"/>
          </p:nvPr>
        </p:nvSpPr>
        <p:spPr>
          <a:xfrm>
            <a:off x="827584" y="4221088"/>
            <a:ext cx="7554416" cy="1800200"/>
          </a:xfrm>
        </p:spPr>
        <p:txBody>
          <a:bodyPr>
            <a:noAutofit/>
          </a:bodyPr>
          <a:lstStyle/>
          <a:p>
            <a:pPr algn="just"/>
            <a:r>
              <a:rPr lang="es-MX" sz="3200" dirty="0"/>
              <a:t>P</a:t>
            </a:r>
            <a:r>
              <a:rPr lang="es-MX" sz="3200" dirty="0" smtClean="0"/>
              <a:t>ara </a:t>
            </a:r>
            <a:r>
              <a:rPr lang="es-MX" sz="3200" dirty="0"/>
              <a:t>celebrar bien también es necesario </a:t>
            </a:r>
            <a:r>
              <a:rPr lang="es-MX" sz="3200" b="1" dirty="0"/>
              <a:t>conocer la liturgia</a:t>
            </a:r>
            <a:r>
              <a:rPr lang="es-MX" sz="3200" dirty="0"/>
              <a:t>: su sentido, sus signos, sus fiestas, sus ritmos temporales, su diversidad.</a:t>
            </a:r>
            <a:endParaRPr lang="es-CO" sz="3200" dirty="0"/>
          </a:p>
        </p:txBody>
      </p:sp>
      <p:pic>
        <p:nvPicPr>
          <p:cNvPr id="12" name="11 Marcador de contenido"/>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195736" y="116632"/>
            <a:ext cx="5112568" cy="3834426"/>
          </a:xfrm>
        </p:spPr>
      </p:pic>
    </p:spTree>
    <p:extLst>
      <p:ext uri="{BB962C8B-B14F-4D97-AF65-F5344CB8AC3E}">
        <p14:creationId xmlns:p14="http://schemas.microsoft.com/office/powerpoint/2010/main" xmlns="" val="4060111419"/>
      </p:ext>
    </p:extLst>
  </p:cSld>
  <p:clrMapOvr>
    <a:masterClrMapping/>
  </p:clrMapOvr>
  <p:transition advTm="15859"/>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rot="-60000">
            <a:off x="4788212" y="910367"/>
            <a:ext cx="3167870" cy="5113046"/>
          </a:xfrm>
        </p:spPr>
        <p:txBody>
          <a:bodyPr>
            <a:normAutofit fontScale="70000" lnSpcReduction="20000"/>
          </a:bodyPr>
          <a:lstStyle/>
          <a:p>
            <a:pPr algn="l"/>
            <a:endParaRPr lang="es-MX" sz="3200" i="1" dirty="0" smtClean="0">
              <a:latin typeface="Book Antiqua" pitchFamily="18" charset="0"/>
            </a:endParaRPr>
          </a:p>
          <a:p>
            <a:pPr algn="l"/>
            <a:endParaRPr lang="es-MX" sz="3200" i="1" dirty="0">
              <a:latin typeface="Book Antiqua" pitchFamily="18" charset="0"/>
            </a:endParaRPr>
          </a:p>
          <a:p>
            <a:r>
              <a:rPr lang="es-MX" sz="5100" i="1" dirty="0" smtClean="0">
                <a:latin typeface="Book Antiqua" pitchFamily="18" charset="0"/>
              </a:rPr>
              <a:t>«</a:t>
            </a:r>
            <a:r>
              <a:rPr lang="es-MX" sz="5100" i="1" dirty="0">
                <a:latin typeface="Book Antiqua" pitchFamily="18" charset="0"/>
              </a:rPr>
              <a:t>Incúlquese también por todos los medios la </a:t>
            </a:r>
            <a:r>
              <a:rPr lang="es-MX" sz="5100" b="1" i="1" dirty="0">
                <a:latin typeface="Book Antiqua" pitchFamily="18" charset="0"/>
              </a:rPr>
              <a:t>catequesis</a:t>
            </a:r>
            <a:r>
              <a:rPr lang="es-MX" sz="5100" i="1" dirty="0">
                <a:latin typeface="Book Antiqua" pitchFamily="18" charset="0"/>
              </a:rPr>
              <a:t> más directamente litúrgica</a:t>
            </a:r>
            <a:r>
              <a:rPr lang="es-MX" sz="5100" i="1" dirty="0" smtClean="0">
                <a:latin typeface="Book Antiqua" pitchFamily="18" charset="0"/>
              </a:rPr>
              <a:t>…».</a:t>
            </a:r>
          </a:p>
          <a:p>
            <a:endParaRPr lang="es-MX" sz="3200" i="1" dirty="0" smtClean="0">
              <a:latin typeface="Book Antiqua" pitchFamily="18" charset="0"/>
            </a:endParaRPr>
          </a:p>
          <a:p>
            <a:endParaRPr lang="es-MX" sz="3200" i="1" dirty="0">
              <a:latin typeface="Book Antiqua" pitchFamily="18" charset="0"/>
            </a:endParaRPr>
          </a:p>
          <a:p>
            <a:pPr algn="r"/>
            <a:r>
              <a:rPr lang="es-MX" sz="2400" dirty="0" smtClean="0"/>
              <a:t>(</a:t>
            </a:r>
            <a:r>
              <a:rPr lang="es-MX" sz="2400" i="1" dirty="0" smtClean="0"/>
              <a:t>SC </a:t>
            </a:r>
            <a:r>
              <a:rPr lang="es-MX" sz="2400" dirty="0" smtClean="0"/>
              <a:t>35</a:t>
            </a:r>
            <a:r>
              <a:rPr lang="es-MX" sz="2400" dirty="0"/>
              <a:t>, 3</a:t>
            </a:r>
            <a:r>
              <a:rPr lang="es-MX" sz="2400" dirty="0" smtClean="0"/>
              <a:t>)</a:t>
            </a:r>
            <a:endParaRPr lang="es-CO" sz="2400" dirty="0"/>
          </a:p>
          <a:p>
            <a:pPr algn="l"/>
            <a:endParaRPr lang="es-CO" sz="3200" dirty="0"/>
          </a:p>
        </p:txBody>
      </p:sp>
      <p:sp>
        <p:nvSpPr>
          <p:cNvPr id="5" name="4 CuadroTexto"/>
          <p:cNvSpPr txBox="1"/>
          <p:nvPr/>
        </p:nvSpPr>
        <p:spPr>
          <a:xfrm>
            <a:off x="1043608" y="1484784"/>
            <a:ext cx="3240360" cy="4462760"/>
          </a:xfrm>
          <a:prstGeom prst="rect">
            <a:avLst/>
          </a:prstGeom>
          <a:noFill/>
        </p:spPr>
        <p:txBody>
          <a:bodyPr wrap="square" rtlCol="0">
            <a:spAutoFit/>
          </a:bodyPr>
          <a:lstStyle/>
          <a:p>
            <a:r>
              <a:rPr lang="es-MX" sz="3200" dirty="0">
                <a:solidFill>
                  <a:prstClr val="black"/>
                </a:solidFill>
                <a:latin typeface="Times New Roman" pitchFamily="18" charset="0"/>
                <a:cs typeface="Times New Roman" pitchFamily="18" charset="0"/>
              </a:rPr>
              <a:t>La buena celebración exige la </a:t>
            </a:r>
            <a:r>
              <a:rPr lang="es-MX" sz="3200" b="1" dirty="0">
                <a:solidFill>
                  <a:prstClr val="black"/>
                </a:solidFill>
                <a:latin typeface="Times New Roman" pitchFamily="18" charset="0"/>
                <a:cs typeface="Times New Roman" pitchFamily="18" charset="0"/>
              </a:rPr>
              <a:t>catequesis directamente litúrgica</a:t>
            </a:r>
            <a:r>
              <a:rPr lang="es-MX" sz="3200" dirty="0">
                <a:solidFill>
                  <a:prstClr val="black"/>
                </a:solidFill>
                <a:latin typeface="Times New Roman" pitchFamily="18" charset="0"/>
                <a:cs typeface="Times New Roman" pitchFamily="18" charset="0"/>
              </a:rPr>
              <a:t>, tal como lo indica </a:t>
            </a:r>
            <a:r>
              <a:rPr lang="es-MX" sz="3200" i="1" dirty="0" err="1">
                <a:solidFill>
                  <a:prstClr val="black"/>
                </a:solidFill>
                <a:latin typeface="Times New Roman" pitchFamily="18" charset="0"/>
                <a:cs typeface="Times New Roman" pitchFamily="18" charset="0"/>
              </a:rPr>
              <a:t>Sacrosanctum</a:t>
            </a:r>
            <a:r>
              <a:rPr lang="es-MX" sz="3200" i="1" dirty="0">
                <a:solidFill>
                  <a:prstClr val="black"/>
                </a:solidFill>
                <a:latin typeface="Times New Roman" pitchFamily="18" charset="0"/>
                <a:cs typeface="Times New Roman" pitchFamily="18" charset="0"/>
              </a:rPr>
              <a:t> </a:t>
            </a:r>
            <a:r>
              <a:rPr lang="es-MX" sz="3200" i="1" dirty="0" err="1">
                <a:solidFill>
                  <a:prstClr val="black"/>
                </a:solidFill>
                <a:latin typeface="Times New Roman" pitchFamily="18" charset="0"/>
                <a:cs typeface="Times New Roman" pitchFamily="18" charset="0"/>
              </a:rPr>
              <a:t>Concilium</a:t>
            </a:r>
            <a:r>
              <a:rPr lang="es-MX" sz="3200" dirty="0">
                <a:solidFill>
                  <a:prstClr val="black"/>
                </a:solidFill>
                <a:latin typeface="Times New Roman" pitchFamily="18" charset="0"/>
                <a:cs typeface="Times New Roman" pitchFamily="18" charset="0"/>
              </a:rPr>
              <a:t>.</a:t>
            </a:r>
            <a:endParaRPr lang="es-CO" sz="3200" dirty="0">
              <a:solidFill>
                <a:prstClr val="black"/>
              </a:solidFill>
              <a:latin typeface="Times New Roman" pitchFamily="18" charset="0"/>
              <a:cs typeface="Times New Roman" pitchFamily="18" charset="0"/>
            </a:endParaRPr>
          </a:p>
          <a:p>
            <a:endParaRPr lang="es-CO" sz="2800" dirty="0">
              <a:solidFill>
                <a:prstClr val="black"/>
              </a:solidFill>
            </a:endParaRPr>
          </a:p>
        </p:txBody>
      </p:sp>
    </p:spTree>
    <p:custDataLst>
      <p:tags r:id="rId1"/>
    </p:custDataLst>
    <p:extLst>
      <p:ext uri="{BB962C8B-B14F-4D97-AF65-F5344CB8AC3E}">
        <p14:creationId xmlns:p14="http://schemas.microsoft.com/office/powerpoint/2010/main" xmlns="" val="3310875598"/>
      </p:ext>
    </p:extLst>
  </p:cSld>
  <p:clrMapOvr>
    <a:masterClrMapping/>
  </p:clrMapOvr>
  <p:transition advTm="203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000" dirty="0" smtClean="0"/>
              <a:t>¿</a:t>
            </a:r>
            <a:r>
              <a:rPr lang="es-CO" sz="4000" dirty="0"/>
              <a:t>Cómo se configura y articula la catequesis litúrgica?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579082601"/>
              </p:ext>
            </p:extLst>
          </p:nvPr>
        </p:nvGraphicFramePr>
        <p:xfrm>
          <a:off x="611188" y="457200"/>
          <a:ext cx="7694612"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xmlns="" val="427727686"/>
      </p:ext>
    </p:extLst>
  </p:cSld>
  <p:clrMapOvr>
    <a:masterClrMapping/>
  </p:clrMapOvr>
  <p:transition advTm="493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C78569E-A11A-44DD-82ED-5B6DAFD6733A}"/>
                                            </p:graphicEl>
                                          </p:spTgt>
                                        </p:tgtEl>
                                        <p:attrNameLst>
                                          <p:attrName>style.visibility</p:attrName>
                                        </p:attrNameLst>
                                      </p:cBhvr>
                                      <p:to>
                                        <p:strVal val="visible"/>
                                      </p:to>
                                    </p:set>
                                    <p:anim calcmode="lin" valueType="num">
                                      <p:cBhvr>
                                        <p:cTn id="7" dur="500" fill="hold"/>
                                        <p:tgtEl>
                                          <p:spTgt spid="6">
                                            <p:graphicEl>
                                              <a:dgm id="{0C78569E-A11A-44DD-82ED-5B6DAFD6733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C78569E-A11A-44DD-82ED-5B6DAFD6733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C78569E-A11A-44DD-82ED-5B6DAFD6733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94BF91BE-D90A-4E88-BBF8-92FBB0A5E56A}"/>
                                            </p:graphicEl>
                                          </p:spTgt>
                                        </p:tgtEl>
                                        <p:attrNameLst>
                                          <p:attrName>style.visibility</p:attrName>
                                        </p:attrNameLst>
                                      </p:cBhvr>
                                      <p:to>
                                        <p:strVal val="visible"/>
                                      </p:to>
                                    </p:set>
                                    <p:anim calcmode="lin" valueType="num">
                                      <p:cBhvr>
                                        <p:cTn id="14" dur="500" fill="hold"/>
                                        <p:tgtEl>
                                          <p:spTgt spid="6">
                                            <p:graphicEl>
                                              <a:dgm id="{94BF91BE-D90A-4E88-BBF8-92FBB0A5E56A}"/>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94BF91BE-D90A-4E88-BBF8-92FBB0A5E56A}"/>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94BF91BE-D90A-4E88-BBF8-92FBB0A5E56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C19E5C30-8F52-4E37-A64D-F264B0248AE9}"/>
                                            </p:graphicEl>
                                          </p:spTgt>
                                        </p:tgtEl>
                                        <p:attrNameLst>
                                          <p:attrName>style.visibility</p:attrName>
                                        </p:attrNameLst>
                                      </p:cBhvr>
                                      <p:to>
                                        <p:strVal val="visible"/>
                                      </p:to>
                                    </p:set>
                                    <p:anim calcmode="lin" valueType="num">
                                      <p:cBhvr>
                                        <p:cTn id="21" dur="500" fill="hold"/>
                                        <p:tgtEl>
                                          <p:spTgt spid="6">
                                            <p:graphicEl>
                                              <a:dgm id="{C19E5C30-8F52-4E37-A64D-F264B0248AE9}"/>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C19E5C30-8F52-4E37-A64D-F264B0248AE9}"/>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C19E5C30-8F52-4E37-A64D-F264B0248A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E62F4D21-80D4-497A-9382-4C1B275CEB6E}"/>
                                            </p:graphicEl>
                                          </p:spTgt>
                                        </p:tgtEl>
                                        <p:attrNameLst>
                                          <p:attrName>style.visibility</p:attrName>
                                        </p:attrNameLst>
                                      </p:cBhvr>
                                      <p:to>
                                        <p:strVal val="visible"/>
                                      </p:to>
                                    </p:set>
                                    <p:anim calcmode="lin" valueType="num">
                                      <p:cBhvr>
                                        <p:cTn id="28" dur="500" fill="hold"/>
                                        <p:tgtEl>
                                          <p:spTgt spid="6">
                                            <p:graphicEl>
                                              <a:dgm id="{E62F4D21-80D4-497A-9382-4C1B275CEB6E}"/>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E62F4D21-80D4-497A-9382-4C1B275CEB6E}"/>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E62F4D21-80D4-497A-9382-4C1B275CEB6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59E321B3-86C2-43B5-BEF3-B266B84D4C27}"/>
                                            </p:graphicEl>
                                          </p:spTgt>
                                        </p:tgtEl>
                                        <p:attrNameLst>
                                          <p:attrName>style.visibility</p:attrName>
                                        </p:attrNameLst>
                                      </p:cBhvr>
                                      <p:to>
                                        <p:strVal val="visible"/>
                                      </p:to>
                                    </p:set>
                                    <p:anim calcmode="lin" valueType="num">
                                      <p:cBhvr>
                                        <p:cTn id="35" dur="500" fill="hold"/>
                                        <p:tgtEl>
                                          <p:spTgt spid="6">
                                            <p:graphicEl>
                                              <a:dgm id="{59E321B3-86C2-43B5-BEF3-B266B84D4C27}"/>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59E321B3-86C2-43B5-BEF3-B266B84D4C27}"/>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59E321B3-86C2-43B5-BEF3-B266B84D4C2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7D694A83-6D13-4F5B-AFBD-D6E2C62CA2E0}"/>
                                            </p:graphicEl>
                                          </p:spTgt>
                                        </p:tgtEl>
                                        <p:attrNameLst>
                                          <p:attrName>style.visibility</p:attrName>
                                        </p:attrNameLst>
                                      </p:cBhvr>
                                      <p:to>
                                        <p:strVal val="visible"/>
                                      </p:to>
                                    </p:set>
                                    <p:anim calcmode="lin" valueType="num">
                                      <p:cBhvr>
                                        <p:cTn id="42" dur="500" fill="hold"/>
                                        <p:tgtEl>
                                          <p:spTgt spid="6">
                                            <p:graphicEl>
                                              <a:dgm id="{7D694A83-6D13-4F5B-AFBD-D6E2C62CA2E0}"/>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7D694A83-6D13-4F5B-AFBD-D6E2C62CA2E0}"/>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7D694A83-6D13-4F5B-AFBD-D6E2C62CA2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323528" y="908720"/>
            <a:ext cx="3112130" cy="5060032"/>
          </a:xfrm>
        </p:spPr>
        <p:txBody>
          <a:bodyPr>
            <a:normAutofit/>
          </a:bodyPr>
          <a:lstStyle/>
          <a:p>
            <a:r>
              <a:rPr lang="es-MX" sz="2800" dirty="0"/>
              <a:t>Para ser ese auténtico lugar de encuentro con Jesús, </a:t>
            </a:r>
            <a:r>
              <a:rPr lang="es-MX" sz="2800" dirty="0" smtClean="0"/>
              <a:t>la </a:t>
            </a:r>
            <a:r>
              <a:rPr lang="es-MX" sz="2800" dirty="0"/>
              <a:t>liturgia supone todo este trabajo previo de adhesión a Jesucristo, al Evangelio, a la Iglesia.</a:t>
            </a:r>
            <a:endParaRPr lang="es-CO" sz="2800"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51920" y="577769"/>
            <a:ext cx="4226808" cy="5486453"/>
          </a:xfrm>
        </p:spPr>
      </p:pic>
    </p:spTree>
    <p:extLst>
      <p:ext uri="{BB962C8B-B14F-4D97-AF65-F5344CB8AC3E}">
        <p14:creationId xmlns:p14="http://schemas.microsoft.com/office/powerpoint/2010/main" xmlns="" val="1811106032"/>
      </p:ext>
    </p:extLst>
  </p:cSld>
  <p:clrMapOvr>
    <a:masterClrMapping/>
  </p:clrMapOvr>
  <p:transition advTm="15406"/>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762001" y="457200"/>
            <a:ext cx="2673657" cy="5420072"/>
          </a:xfrm>
        </p:spPr>
        <p:txBody>
          <a:bodyPr>
            <a:noAutofit/>
          </a:bodyPr>
          <a:lstStyle/>
          <a:p>
            <a:r>
              <a:rPr lang="es-MX" sz="3200" dirty="0"/>
              <a:t>Supone amar y conocer la liturgia, tanto quien preside como quien </a:t>
            </a:r>
            <a:r>
              <a:rPr lang="es-MX" sz="3200" dirty="0" smtClean="0"/>
              <a:t>celebra…</a:t>
            </a:r>
          </a:p>
          <a:p>
            <a:endParaRPr lang="es-MX" sz="3200" dirty="0" smtClean="0"/>
          </a:p>
          <a:p>
            <a:r>
              <a:rPr lang="es-MX" sz="3200" dirty="0" smtClean="0"/>
              <a:t>Y </a:t>
            </a:r>
            <a:r>
              <a:rPr lang="es-MX" sz="3200" dirty="0"/>
              <a:t>eso va de la mano de la catequesis.</a:t>
            </a:r>
            <a:endParaRPr lang="es-CO" sz="3200"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067944" y="692696"/>
            <a:ext cx="4285123" cy="5257378"/>
          </a:xfrm>
        </p:spPr>
      </p:pic>
    </p:spTree>
    <p:extLst>
      <p:ext uri="{BB962C8B-B14F-4D97-AF65-F5344CB8AC3E}">
        <p14:creationId xmlns:p14="http://schemas.microsoft.com/office/powerpoint/2010/main" xmlns="" val="536660700"/>
      </p:ext>
    </p:extLst>
  </p:cSld>
  <p:clrMapOvr>
    <a:masterClrMapping/>
  </p:clrMapOvr>
  <p:transition advTm="15719"/>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rot="19584384">
            <a:off x="-218113" y="2145981"/>
            <a:ext cx="7198631" cy="127128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s-CO" b="1" dirty="0"/>
              <a:t>Catequesis </a:t>
            </a:r>
            <a:r>
              <a:rPr lang="es-CO" b="1" dirty="0" smtClean="0"/>
              <a:t>mistagógica</a:t>
            </a:r>
            <a:endParaRPr lang="es-CO" dirty="0"/>
          </a:p>
        </p:txBody>
      </p:sp>
    </p:spTree>
    <p:extLst>
      <p:ext uri="{BB962C8B-B14F-4D97-AF65-F5344CB8AC3E}">
        <p14:creationId xmlns:p14="http://schemas.microsoft.com/office/powerpoint/2010/main" xmlns="" val="2110222520"/>
      </p:ext>
    </p:extLst>
  </p:cSld>
  <p:clrMapOvr>
    <a:masterClrMapping/>
  </p:clrMapOvr>
  <p:transition advTm="10297"/>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4797152"/>
            <a:ext cx="7554416" cy="1375048"/>
          </a:xfrm>
        </p:spPr>
        <p:txBody>
          <a:bodyPr>
            <a:normAutofit fontScale="90000"/>
          </a:bodyPr>
          <a:lstStyle/>
          <a:p>
            <a:r>
              <a:rPr lang="es-CO" b="1" dirty="0"/>
              <a:t/>
            </a:r>
            <a:br>
              <a:rPr lang="es-CO" b="1" dirty="0"/>
            </a:br>
            <a:r>
              <a:rPr lang="es-CO" dirty="0"/>
              <a:t/>
            </a:r>
            <a:br>
              <a:rPr lang="es-CO" dirty="0"/>
            </a:br>
            <a:endParaRPr lang="es-CO"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48805" y="548680"/>
            <a:ext cx="5404815" cy="3528392"/>
          </a:xfrm>
        </p:spPr>
      </p:pic>
      <p:sp>
        <p:nvSpPr>
          <p:cNvPr id="4" name="3 Marcador de texto"/>
          <p:cNvSpPr>
            <a:spLocks noGrp="1"/>
          </p:cNvSpPr>
          <p:nvPr>
            <p:ph type="body" sz="half" idx="2"/>
          </p:nvPr>
        </p:nvSpPr>
        <p:spPr>
          <a:xfrm>
            <a:off x="755576" y="4293096"/>
            <a:ext cx="7488831" cy="1800200"/>
          </a:xfrm>
        </p:spPr>
        <p:txBody>
          <a:bodyPr>
            <a:normAutofit/>
          </a:bodyPr>
          <a:lstStyle/>
          <a:p>
            <a:pPr algn="just"/>
            <a:r>
              <a:rPr lang="es-CO" sz="3200" dirty="0"/>
              <a:t>E</a:t>
            </a:r>
            <a:r>
              <a:rPr lang="es-CO" sz="3200" dirty="0" smtClean="0"/>
              <a:t>l </a:t>
            </a:r>
            <a:r>
              <a:rPr lang="es-CO" sz="3200" dirty="0"/>
              <a:t>esfuerzo por lograr una liturgia significativa no prospera sin una atención a la vivencia interior de cada cristiano. </a:t>
            </a:r>
          </a:p>
        </p:txBody>
      </p:sp>
    </p:spTree>
    <p:extLst>
      <p:ext uri="{BB962C8B-B14F-4D97-AF65-F5344CB8AC3E}">
        <p14:creationId xmlns:p14="http://schemas.microsoft.com/office/powerpoint/2010/main" xmlns="" val="3445247771"/>
      </p:ext>
    </p:extLst>
  </p:cSld>
  <p:clrMapOvr>
    <a:masterClrMapping/>
  </p:clrMapOvr>
  <p:transition advTm="16344"/>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620688"/>
            <a:ext cx="3826768" cy="5505475"/>
          </a:xfrm>
        </p:spPr>
        <p:txBody>
          <a:bodyPr>
            <a:normAutofit fontScale="92500" lnSpcReduction="20000"/>
          </a:bodyPr>
          <a:lstStyle/>
          <a:p>
            <a:pPr algn="ctr"/>
            <a:r>
              <a:rPr lang="es-CO" sz="2800" b="1" i="1" dirty="0" smtClean="0"/>
              <a:t>B. Sombras</a:t>
            </a:r>
          </a:p>
          <a:p>
            <a:pPr algn="ctr"/>
            <a:endParaRPr lang="es-CO" sz="2800" b="1" i="1" dirty="0" smtClean="0"/>
          </a:p>
          <a:p>
            <a:pPr marL="514350" lvl="0" indent="-514350">
              <a:buFont typeface="+mj-lt"/>
              <a:buAutoNum type="arabicPeriod"/>
            </a:pPr>
            <a:r>
              <a:rPr lang="es-ES" sz="2800" dirty="0"/>
              <a:t>Algunos no han renovado su concepto sobre la liturgia y la siguen viendo como ceremonia o </a:t>
            </a:r>
            <a:r>
              <a:rPr lang="es-ES" sz="2800" dirty="0" err="1"/>
              <a:t>rubricismo</a:t>
            </a:r>
            <a:r>
              <a:rPr lang="es-ES" sz="2800" dirty="0"/>
              <a:t> o se confunde liturgia con animación.</a:t>
            </a:r>
            <a:endParaRPr lang="es-CO" sz="2800" dirty="0"/>
          </a:p>
          <a:p>
            <a:pPr marL="514350" indent="-514350">
              <a:buFont typeface="+mj-lt"/>
              <a:buAutoNum type="arabicPeriod"/>
            </a:pPr>
            <a:r>
              <a:rPr lang="es-ES" sz="2800" dirty="0"/>
              <a:t>La renovación de currículos no siempre va en armonía con la forma en que se celebra en los seminarios e institutos.</a:t>
            </a:r>
            <a:endParaRPr lang="es-CO" sz="2800" dirty="0"/>
          </a:p>
        </p:txBody>
      </p:sp>
      <p:sp>
        <p:nvSpPr>
          <p:cNvPr id="5" name="3 Marcador de texto"/>
          <p:cNvSpPr txBox="1">
            <a:spLocks/>
          </p:cNvSpPr>
          <p:nvPr/>
        </p:nvSpPr>
        <p:spPr>
          <a:xfrm>
            <a:off x="4932040" y="773088"/>
            <a:ext cx="3826768" cy="550547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ES" sz="2800" dirty="0"/>
              <a:t>Falta un plan de estudio que dirija mejor las instancias de formación litúrgica (fomentar la teología litúrgica) y una fuerte promoción que haga que muchos más la aprovechen.</a:t>
            </a:r>
            <a:endParaRPr lang="es-CO" sz="2800" dirty="0"/>
          </a:p>
          <a:p>
            <a:pPr marL="514350" indent="-514350">
              <a:buFont typeface="+mj-lt"/>
              <a:buAutoNum type="arabicPeriod" startAt="3"/>
            </a:pPr>
            <a:r>
              <a:rPr lang="es-ES" sz="2800" dirty="0"/>
              <a:t>Muchos no conocen plenamente el contenido de los libros litúrgicos y a falta de formación se dan arbitrariedades o modas en la celebración por parte de los sacerdotes u otros agentes de pastoral.</a:t>
            </a:r>
            <a:endParaRPr lang="es-CO" sz="2800" dirty="0"/>
          </a:p>
        </p:txBody>
      </p:sp>
    </p:spTree>
    <p:extLst>
      <p:ext uri="{BB962C8B-B14F-4D97-AF65-F5344CB8AC3E}">
        <p14:creationId xmlns:p14="http://schemas.microsoft.com/office/powerpoint/2010/main" xmlns="" val="2527103553"/>
      </p:ext>
    </p:extLst>
  </p:cSld>
  <p:clrMapOvr>
    <a:masterClrMapping/>
  </p:clrMapOvr>
  <p:transition advTm="20609"/>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509120"/>
            <a:ext cx="6781800" cy="1600200"/>
          </a:xfrm>
        </p:spPr>
        <p:txBody>
          <a:bodyPr>
            <a:normAutofit fontScale="90000"/>
          </a:bodyPr>
          <a:lstStyle/>
          <a:p>
            <a:pPr algn="ctr"/>
            <a:r>
              <a:rPr lang="es-CO" dirty="0" smtClean="0"/>
              <a:t>¿ Qué es la catequesis mistagógica ?</a:t>
            </a:r>
            <a:endParaRPr lang="es-CO"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11760" y="548680"/>
            <a:ext cx="3885034" cy="3885034"/>
          </a:xfrm>
        </p:spPr>
      </p:pic>
    </p:spTree>
    <p:extLst>
      <p:ext uri="{BB962C8B-B14F-4D97-AF65-F5344CB8AC3E}">
        <p14:creationId xmlns:p14="http://schemas.microsoft.com/office/powerpoint/2010/main" xmlns="" val="2626623753"/>
      </p:ext>
    </p:extLst>
  </p:cSld>
  <p:clrMapOvr>
    <a:masterClrMapping/>
  </p:clrMapOvr>
  <p:transition advTm="10016"/>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4294967295"/>
          </p:nvPr>
        </p:nvSpPr>
        <p:spPr>
          <a:xfrm>
            <a:off x="285721" y="476672"/>
            <a:ext cx="8501123" cy="6264696"/>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endParaRPr lang="es-MX" sz="2800" dirty="0" smtClean="0"/>
          </a:p>
          <a:p>
            <a:pPr algn="just"/>
            <a:endParaRPr lang="es-MX" sz="2800" dirty="0"/>
          </a:p>
          <a:p>
            <a:pPr algn="just"/>
            <a:r>
              <a:rPr lang="es-MX" sz="3000" dirty="0" smtClean="0"/>
              <a:t>Es la experiencia del encuentro vivo y persuasivo con Cristo, anunciado por auténticos testigos.</a:t>
            </a:r>
          </a:p>
          <a:p>
            <a:pPr algn="just">
              <a:buNone/>
            </a:pPr>
            <a:endParaRPr lang="es-MX" sz="3000" dirty="0" smtClean="0"/>
          </a:p>
          <a:p>
            <a:pPr algn="just"/>
            <a:r>
              <a:rPr lang="es-MX" sz="3000" dirty="0" smtClean="0"/>
              <a:t>Dicho encuentro ahonda en la catequesis y tiene su fuente y su culmen en la celebración de la Eucaristía.</a:t>
            </a:r>
          </a:p>
          <a:p>
            <a:pPr algn="just"/>
            <a:endParaRPr lang="es-MX" sz="2800" dirty="0"/>
          </a:p>
          <a:p>
            <a:pPr marL="0" indent="0" algn="just">
              <a:buNone/>
            </a:pPr>
            <a:endParaRPr lang="es-MX" sz="2800" dirty="0" smtClean="0"/>
          </a:p>
          <a:p>
            <a:pPr marL="0" indent="0" algn="just">
              <a:buNone/>
            </a:pPr>
            <a:endParaRPr lang="es-MX" sz="2800" dirty="0" smtClean="0"/>
          </a:p>
          <a:p>
            <a:pPr marL="0" indent="0" algn="just">
              <a:buNone/>
            </a:pPr>
            <a:endParaRPr lang="es-MX" sz="2800" dirty="0" smtClean="0"/>
          </a:p>
          <a:p>
            <a:pPr marL="0" indent="0" algn="just">
              <a:buNone/>
            </a:pPr>
            <a:endParaRPr lang="es-MX" sz="2800" dirty="0"/>
          </a:p>
          <a:p>
            <a:pPr marL="0" indent="0" algn="just">
              <a:buNone/>
            </a:pPr>
            <a:r>
              <a:rPr lang="es-MX" sz="3000" dirty="0" smtClean="0"/>
              <a:t>De </a:t>
            </a:r>
            <a:r>
              <a:rPr lang="es-MX" sz="3000" dirty="0"/>
              <a:t>esta estructura fundamental de la experiencia cristiana nace la exigencia de un itinerario mistagógico, en el cual se han de tener siempre presentes tres elementos:</a:t>
            </a:r>
          </a:p>
          <a:p>
            <a:pPr marL="0" indent="0" algn="just">
              <a:buNone/>
            </a:pPr>
            <a:endParaRPr lang="es-MX" sz="2800" dirty="0" smtClean="0"/>
          </a:p>
          <a:p>
            <a:pPr algn="just"/>
            <a:endParaRPr lang="es-MX" sz="2800" dirty="0"/>
          </a:p>
          <a:p>
            <a:pPr algn="just"/>
            <a:endParaRPr lang="es-MX" sz="2800" dirty="0" smtClean="0"/>
          </a:p>
        </p:txBody>
      </p:sp>
      <p:sp>
        <p:nvSpPr>
          <p:cNvPr id="5" name="4 Flecha abajo"/>
          <p:cNvSpPr/>
          <p:nvPr/>
        </p:nvSpPr>
        <p:spPr>
          <a:xfrm>
            <a:off x="3923929" y="3370883"/>
            <a:ext cx="720080" cy="1210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custDataLst>
      <p:tags r:id="rId1"/>
    </p:custDataLst>
    <p:extLst>
      <p:ext uri="{BB962C8B-B14F-4D97-AF65-F5344CB8AC3E}">
        <p14:creationId xmlns:p14="http://schemas.microsoft.com/office/powerpoint/2010/main" xmlns="" val="1267868321"/>
      </p:ext>
    </p:extLst>
  </p:cSld>
  <p:clrMapOvr>
    <a:masterClrMapping/>
  </p:clrMapOvr>
  <p:transition advTm="251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2045191349"/>
              </p:ext>
            </p:extLst>
          </p:nvPr>
        </p:nvGraphicFramePr>
        <p:xfrm>
          <a:off x="500035" y="428604"/>
          <a:ext cx="8143932" cy="600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xmlns="" val="145544811"/>
      </p:ext>
    </p:extLst>
  </p:cSld>
  <p:clrMapOvr>
    <a:masterClrMapping/>
  </p:clrMapOvr>
  <p:transition advTm="252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93DC7F0B-590A-4F12-BB10-787E60F99582}"/>
                                            </p:graphicEl>
                                          </p:spTgt>
                                        </p:tgtEl>
                                        <p:attrNameLst>
                                          <p:attrName>style.visibility</p:attrName>
                                        </p:attrNameLst>
                                      </p:cBhvr>
                                      <p:to>
                                        <p:strVal val="visible"/>
                                      </p:to>
                                    </p:set>
                                    <p:anim calcmode="lin" valueType="num">
                                      <p:cBhvr>
                                        <p:cTn id="7" dur="500" fill="hold"/>
                                        <p:tgtEl>
                                          <p:spTgt spid="2">
                                            <p:graphicEl>
                                              <a:dgm id="{93DC7F0B-590A-4F12-BB10-787E60F99582}"/>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93DC7F0B-590A-4F12-BB10-787E60F99582}"/>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93DC7F0B-590A-4F12-BB10-787E60F9958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EE486DBB-96CF-482D-AF8F-73D7A2A5366F}"/>
                                            </p:graphicEl>
                                          </p:spTgt>
                                        </p:tgtEl>
                                        <p:attrNameLst>
                                          <p:attrName>style.visibility</p:attrName>
                                        </p:attrNameLst>
                                      </p:cBhvr>
                                      <p:to>
                                        <p:strVal val="visible"/>
                                      </p:to>
                                    </p:set>
                                    <p:anim calcmode="lin" valueType="num">
                                      <p:cBhvr>
                                        <p:cTn id="14" dur="500" fill="hold"/>
                                        <p:tgtEl>
                                          <p:spTgt spid="2">
                                            <p:graphicEl>
                                              <a:dgm id="{EE486DBB-96CF-482D-AF8F-73D7A2A5366F}"/>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EE486DBB-96CF-482D-AF8F-73D7A2A5366F}"/>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EE486DBB-96CF-482D-AF8F-73D7A2A5366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graphicEl>
                                              <a:dgm id="{FD5658E4-8B66-4317-9738-C3A526FCFDE8}"/>
                                            </p:graphicEl>
                                          </p:spTgt>
                                        </p:tgtEl>
                                        <p:attrNameLst>
                                          <p:attrName>style.visibility</p:attrName>
                                        </p:attrNameLst>
                                      </p:cBhvr>
                                      <p:to>
                                        <p:strVal val="visible"/>
                                      </p:to>
                                    </p:set>
                                    <p:anim calcmode="lin" valueType="num">
                                      <p:cBhvr>
                                        <p:cTn id="19" dur="500" fill="hold"/>
                                        <p:tgtEl>
                                          <p:spTgt spid="2">
                                            <p:graphicEl>
                                              <a:dgm id="{FD5658E4-8B66-4317-9738-C3A526FCFDE8}"/>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FD5658E4-8B66-4317-9738-C3A526FCFDE8}"/>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FD5658E4-8B66-4317-9738-C3A526FCFDE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6BE5FFA2-94E3-4AD0-BF03-AA6EA99F072A}"/>
                                            </p:graphicEl>
                                          </p:spTgt>
                                        </p:tgtEl>
                                        <p:attrNameLst>
                                          <p:attrName>style.visibility</p:attrName>
                                        </p:attrNameLst>
                                      </p:cBhvr>
                                      <p:to>
                                        <p:strVal val="visible"/>
                                      </p:to>
                                    </p:set>
                                    <p:anim calcmode="lin" valueType="num">
                                      <p:cBhvr>
                                        <p:cTn id="26" dur="500" fill="hold"/>
                                        <p:tgtEl>
                                          <p:spTgt spid="2">
                                            <p:graphicEl>
                                              <a:dgm id="{6BE5FFA2-94E3-4AD0-BF03-AA6EA99F072A}"/>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6BE5FFA2-94E3-4AD0-BF03-AA6EA99F072A}"/>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6BE5FFA2-94E3-4AD0-BF03-AA6EA99F072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8ED60AAD-807F-4023-9A42-1EDD7E85302F}"/>
                                            </p:graphicEl>
                                          </p:spTgt>
                                        </p:tgtEl>
                                        <p:attrNameLst>
                                          <p:attrName>style.visibility</p:attrName>
                                        </p:attrNameLst>
                                      </p:cBhvr>
                                      <p:to>
                                        <p:strVal val="visible"/>
                                      </p:to>
                                    </p:set>
                                    <p:anim calcmode="lin" valueType="num">
                                      <p:cBhvr>
                                        <p:cTn id="31" dur="500" fill="hold"/>
                                        <p:tgtEl>
                                          <p:spTgt spid="2">
                                            <p:graphicEl>
                                              <a:dgm id="{8ED60AAD-807F-4023-9A42-1EDD7E85302F}"/>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8ED60AAD-807F-4023-9A42-1EDD7E85302F}"/>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8ED60AAD-807F-4023-9A42-1EDD7E8530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323529" y="620688"/>
            <a:ext cx="3024336" cy="5311492"/>
          </a:xfrm>
        </p:spPr>
        <p:txBody>
          <a:bodyPr>
            <a:normAutofit/>
          </a:bodyPr>
          <a:lstStyle/>
          <a:p>
            <a:pPr>
              <a:buFont typeface="Wingdings" pitchFamily="2" charset="2"/>
              <a:buChar char="ü"/>
            </a:pPr>
            <a:r>
              <a:rPr lang="es-MX" sz="2800" dirty="0" smtClean="0"/>
              <a:t>El resultado final de la </a:t>
            </a:r>
            <a:r>
              <a:rPr lang="es-MX" sz="2800" dirty="0" err="1" smtClean="0"/>
              <a:t>mistagogía</a:t>
            </a:r>
            <a:r>
              <a:rPr lang="es-MX" sz="2800" dirty="0" smtClean="0"/>
              <a:t> es tomar conciencia de que la propia vida es transformada progresivamente por los santos misterios que se celebran.</a:t>
            </a:r>
            <a:endParaRPr lang="es-MX" sz="2800" dirty="0"/>
          </a:p>
        </p:txBody>
      </p:sp>
      <p:pic>
        <p:nvPicPr>
          <p:cNvPr id="5" name="4 Marcador de contenido"/>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3779912" y="908720"/>
            <a:ext cx="4970876" cy="4970876"/>
          </a:xfrm>
          <a:ln w="28575">
            <a:solidFill>
              <a:schemeClr val="accent1"/>
            </a:solidFill>
          </a:ln>
        </p:spPr>
      </p:pic>
    </p:spTree>
    <p:extLst>
      <p:ext uri="{BB962C8B-B14F-4D97-AF65-F5344CB8AC3E}">
        <p14:creationId xmlns:p14="http://schemas.microsoft.com/office/powerpoint/2010/main" xmlns="" val="1190519073"/>
      </p:ext>
    </p:extLst>
  </p:cSld>
  <p:clrMapOvr>
    <a:masterClrMapping/>
  </p:clrMapOvr>
  <p:transition advTm="10031"/>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62000" y="4572000"/>
            <a:ext cx="7554416" cy="1600200"/>
          </a:xfrm>
        </p:spPr>
        <p:txBody>
          <a:bodyPr>
            <a:normAutofit/>
          </a:bodyPr>
          <a:lstStyle/>
          <a:p>
            <a:pPr algn="ctr"/>
            <a:r>
              <a:rPr lang="es-CO" sz="4800" dirty="0" smtClean="0">
                <a:solidFill>
                  <a:srgbClr val="C00000"/>
                </a:solidFill>
              </a:rPr>
              <a:t>II. </a:t>
            </a:r>
            <a:r>
              <a:rPr lang="es-CO" sz="4800" dirty="0" smtClean="0"/>
              <a:t>Inculturación de la liturgia</a:t>
            </a:r>
            <a:endParaRPr lang="es-CO" sz="4800" dirty="0"/>
          </a:p>
        </p:txBody>
      </p:sp>
      <p:pic>
        <p:nvPicPr>
          <p:cNvPr id="2" name="1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2000" y="1037158"/>
            <a:ext cx="7543800" cy="3976018"/>
          </a:xfrm>
        </p:spPr>
      </p:pic>
    </p:spTree>
    <p:extLst>
      <p:ext uri="{BB962C8B-B14F-4D97-AF65-F5344CB8AC3E}">
        <p14:creationId xmlns:p14="http://schemas.microsoft.com/office/powerpoint/2010/main" xmlns="" val="1282178554"/>
      </p:ext>
    </p:extLst>
  </p:cSld>
  <p:clrMapOvr>
    <a:masterClrMapping/>
  </p:clrMapOvr>
  <p:transition advTm="5172"/>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rot="-60000">
            <a:off x="1126934" y="1195428"/>
            <a:ext cx="3048891" cy="4528905"/>
          </a:xfrm>
        </p:spPr>
        <p:txBody>
          <a:bodyPr>
            <a:normAutofit/>
          </a:bodyPr>
          <a:lstStyle/>
          <a:p>
            <a:pPr algn="l"/>
            <a:r>
              <a:rPr lang="es-CO" sz="3200" dirty="0" smtClean="0">
                <a:latin typeface="Times New Roman" pitchFamily="18" charset="0"/>
                <a:cs typeface="Times New Roman" pitchFamily="18" charset="0"/>
              </a:rPr>
              <a:t>La </a:t>
            </a:r>
            <a:r>
              <a:rPr lang="es-CO" sz="3200" i="1" dirty="0" smtClean="0">
                <a:latin typeface="Times New Roman" pitchFamily="18" charset="0"/>
                <a:cs typeface="Times New Roman" pitchFamily="18" charset="0"/>
              </a:rPr>
              <a:t>SC</a:t>
            </a:r>
            <a:r>
              <a:rPr lang="es-CO" sz="3200" dirty="0" smtClean="0">
                <a:latin typeface="Times New Roman" pitchFamily="18" charset="0"/>
                <a:cs typeface="Times New Roman" pitchFamily="18" charset="0"/>
              </a:rPr>
              <a:t> </a:t>
            </a:r>
            <a:r>
              <a:rPr lang="es-CO" sz="3200" dirty="0">
                <a:latin typeface="Times New Roman" pitchFamily="18" charset="0"/>
                <a:cs typeface="Times New Roman" pitchFamily="18" charset="0"/>
              </a:rPr>
              <a:t>37-40, constituye la carta magna del concilio Vaticano II sobre la inculturación de la liturgia por los aportes que hizo en esta materia. </a:t>
            </a:r>
          </a:p>
        </p:txBody>
      </p:sp>
      <p:sp>
        <p:nvSpPr>
          <p:cNvPr id="7" name="6 CuadroTexto"/>
          <p:cNvSpPr txBox="1"/>
          <p:nvPr/>
        </p:nvSpPr>
        <p:spPr>
          <a:xfrm>
            <a:off x="5004048" y="1268760"/>
            <a:ext cx="2880320" cy="4832092"/>
          </a:xfrm>
          <a:prstGeom prst="rect">
            <a:avLst/>
          </a:prstGeom>
          <a:noFill/>
        </p:spPr>
        <p:txBody>
          <a:bodyPr wrap="square" rtlCol="0">
            <a:spAutoFit/>
          </a:bodyPr>
          <a:lstStyle/>
          <a:p>
            <a:r>
              <a:rPr lang="es-CO" sz="2800" dirty="0">
                <a:solidFill>
                  <a:prstClr val="black"/>
                </a:solidFill>
                <a:latin typeface="Times New Roman" pitchFamily="18" charset="0"/>
                <a:cs typeface="Times New Roman" pitchFamily="18" charset="0"/>
              </a:rPr>
              <a:t>El Papa Juan Pablo II ha señalado que la «inculturación de la liturgia» es un cometido importante para la renovación litúrgica (</a:t>
            </a:r>
            <a:r>
              <a:rPr lang="es-CO" sz="2800" i="1" dirty="0">
                <a:solidFill>
                  <a:prstClr val="black"/>
                </a:solidFill>
                <a:latin typeface="Times New Roman" pitchFamily="18" charset="0"/>
                <a:cs typeface="Times New Roman" pitchFamily="18" charset="0"/>
              </a:rPr>
              <a:t>VQA </a:t>
            </a:r>
            <a:r>
              <a:rPr lang="es-CO" sz="2800" dirty="0">
                <a:solidFill>
                  <a:prstClr val="black"/>
                </a:solidFill>
                <a:latin typeface="Times New Roman" pitchFamily="18" charset="0"/>
                <a:cs typeface="Times New Roman" pitchFamily="18" charset="0"/>
              </a:rPr>
              <a:t> 16).</a:t>
            </a:r>
          </a:p>
          <a:p>
            <a:endParaRPr lang="es-CO" sz="2800" dirty="0">
              <a:solidFill>
                <a:prstClr val="black"/>
              </a:solidFill>
            </a:endParaRPr>
          </a:p>
        </p:txBody>
      </p:sp>
    </p:spTree>
    <p:custDataLst>
      <p:tags r:id="rId1"/>
    </p:custDataLst>
    <p:extLst>
      <p:ext uri="{BB962C8B-B14F-4D97-AF65-F5344CB8AC3E}">
        <p14:creationId xmlns:p14="http://schemas.microsoft.com/office/powerpoint/2010/main" xmlns="" val="1627254687"/>
      </p:ext>
    </p:extLst>
  </p:cSld>
  <p:clrMapOvr>
    <a:masterClrMapping/>
  </p:clrMapOvr>
  <p:transition advTm="202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06918" y="1700808"/>
            <a:ext cx="6480720" cy="3970318"/>
          </a:xfrm>
          <a:prstGeom prst="rect">
            <a:avLst/>
          </a:prstGeom>
          <a:noFill/>
        </p:spPr>
        <p:txBody>
          <a:bodyPr wrap="square" rtlCol="0">
            <a:spAutoFit/>
          </a:bodyPr>
          <a:lstStyle/>
          <a:p>
            <a:pPr algn="just"/>
            <a:r>
              <a:rPr lang="es-CO" sz="2800" dirty="0">
                <a:solidFill>
                  <a:prstClr val="black"/>
                </a:solidFill>
                <a:latin typeface="Times New Roman" pitchFamily="18" charset="0"/>
                <a:cs typeface="Times New Roman" pitchFamily="18" charset="0"/>
              </a:rPr>
              <a:t>Para la Iglesia latinoamericana y caribeña la inculturación de la liturgia constituye un gran desafío que hay que afrontar (</a:t>
            </a:r>
            <a:r>
              <a:rPr lang="es-CO" sz="2800" i="1" dirty="0">
                <a:solidFill>
                  <a:prstClr val="black"/>
                </a:solidFill>
                <a:latin typeface="Times New Roman" pitchFamily="18" charset="0"/>
                <a:cs typeface="Times New Roman" pitchFamily="18" charset="0"/>
              </a:rPr>
              <a:t>cf. SD</a:t>
            </a:r>
            <a:r>
              <a:rPr lang="es-CO" sz="2800" dirty="0">
                <a:solidFill>
                  <a:prstClr val="black"/>
                </a:solidFill>
                <a:latin typeface="Times New Roman" pitchFamily="18" charset="0"/>
                <a:cs typeface="Times New Roman" pitchFamily="18" charset="0"/>
              </a:rPr>
              <a:t> 248), ya que los cambios culturales dificultan la transmisión de la fe (</a:t>
            </a:r>
            <a:r>
              <a:rPr lang="es-CO" sz="2800" i="1" dirty="0">
                <a:solidFill>
                  <a:prstClr val="black"/>
                </a:solidFill>
                <a:latin typeface="Times New Roman" pitchFamily="18" charset="0"/>
                <a:cs typeface="Times New Roman" pitchFamily="18" charset="0"/>
              </a:rPr>
              <a:t>cf. DA</a:t>
            </a:r>
            <a:r>
              <a:rPr lang="es-CO" sz="2800" dirty="0">
                <a:solidFill>
                  <a:prstClr val="black"/>
                </a:solidFill>
                <a:latin typeface="Times New Roman" pitchFamily="18" charset="0"/>
                <a:cs typeface="Times New Roman" pitchFamily="18" charset="0"/>
              </a:rPr>
              <a:t> 100d), de allí la necesidad de la inculturación de la fe (</a:t>
            </a:r>
            <a:r>
              <a:rPr lang="es-CO" sz="2800" i="1" dirty="0">
                <a:solidFill>
                  <a:prstClr val="black"/>
                </a:solidFill>
                <a:latin typeface="Times New Roman" pitchFamily="18" charset="0"/>
                <a:cs typeface="Times New Roman" pitchFamily="18" charset="0"/>
              </a:rPr>
              <a:t>cf. DA</a:t>
            </a:r>
            <a:r>
              <a:rPr lang="es-CO" sz="2800" dirty="0">
                <a:solidFill>
                  <a:prstClr val="black"/>
                </a:solidFill>
                <a:latin typeface="Times New Roman" pitchFamily="18" charset="0"/>
                <a:cs typeface="Times New Roman" pitchFamily="18" charset="0"/>
              </a:rPr>
              <a:t> 479), y por tanto de la liturgia.</a:t>
            </a:r>
          </a:p>
          <a:p>
            <a:endParaRPr lang="es-CO"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25197379"/>
      </p:ext>
    </p:extLst>
  </p:cSld>
  <p:clrMapOvr>
    <a:masterClrMapping/>
  </p:clrMapOvr>
  <p:transition advTm="10156"/>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rot="-60000">
            <a:off x="1135196" y="2060933"/>
            <a:ext cx="6464162" cy="3714941"/>
          </a:xfrm>
        </p:spPr>
        <p:txBody>
          <a:bodyPr>
            <a:normAutofit/>
          </a:bodyPr>
          <a:lstStyle/>
          <a:p>
            <a:pPr algn="just"/>
            <a:r>
              <a:rPr lang="es-CO" sz="3000" b="1" dirty="0">
                <a:latin typeface="Times New Roman" pitchFamily="18" charset="0"/>
                <a:cs typeface="Times New Roman" pitchFamily="18" charset="0"/>
              </a:rPr>
              <a:t>Por inculturación de la liturgia se entiende: </a:t>
            </a:r>
            <a:r>
              <a:rPr lang="es-CO" sz="3000" i="1" dirty="0">
                <a:latin typeface="Times New Roman" pitchFamily="18" charset="0"/>
                <a:cs typeface="Times New Roman" pitchFamily="18" charset="0"/>
              </a:rPr>
              <a:t>el proceso a través del cual elementos peculiares de una cultura local son integrados en los textos, ritos, símbolos e instituciones asumidos por una Iglesia local para su culto</a:t>
            </a:r>
            <a:r>
              <a:rPr lang="es-CO" sz="3000" dirty="0">
                <a:latin typeface="Times New Roman" pitchFamily="18" charset="0"/>
                <a:cs typeface="Times New Roman" pitchFamily="18" charset="0"/>
              </a:rPr>
              <a:t>. </a:t>
            </a:r>
          </a:p>
          <a:p>
            <a:pPr algn="l"/>
            <a:endParaRPr lang="es-CO" sz="2800" dirty="0"/>
          </a:p>
        </p:txBody>
      </p:sp>
    </p:spTree>
    <p:extLst>
      <p:ext uri="{BB962C8B-B14F-4D97-AF65-F5344CB8AC3E}">
        <p14:creationId xmlns:p14="http://schemas.microsoft.com/office/powerpoint/2010/main" xmlns="" val="956880246"/>
      </p:ext>
    </p:extLst>
  </p:cSld>
  <p:clrMapOvr>
    <a:masterClrMapping/>
  </p:clrMapOvr>
  <p:transition advTm="15593"/>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204393">
            <a:off x="4469171" y="2222870"/>
            <a:ext cx="4000857" cy="3046106"/>
          </a:xfrm>
          <a:prstGeom prst="rect">
            <a:avLst/>
          </a:prstGeom>
          <a:ln>
            <a:noFill/>
          </a:ln>
          <a:effectLst>
            <a:outerShdw blurRad="292100" dist="139700" dir="2700000" algn="tl" rotWithShape="0">
              <a:srgbClr val="333333">
                <a:alpha val="65000"/>
              </a:srgbClr>
            </a:outerShdw>
          </a:effectLst>
        </p:spPr>
      </p:pic>
      <p:sp>
        <p:nvSpPr>
          <p:cNvPr id="4" name="3 Marcador de texto"/>
          <p:cNvSpPr>
            <a:spLocks noGrp="1"/>
          </p:cNvSpPr>
          <p:nvPr>
            <p:ph type="body" sz="half" idx="2"/>
          </p:nvPr>
        </p:nvSpPr>
        <p:spPr>
          <a:xfrm rot="-60000">
            <a:off x="1127551" y="1266164"/>
            <a:ext cx="3048891" cy="4458164"/>
          </a:xfrm>
        </p:spPr>
        <p:txBody>
          <a:bodyPr>
            <a:normAutofit/>
          </a:bodyPr>
          <a:lstStyle/>
          <a:p>
            <a:pPr algn="l"/>
            <a:r>
              <a:rPr lang="es-CO" sz="2800" b="1" dirty="0">
                <a:latin typeface="Times New Roman" pitchFamily="18" charset="0"/>
                <a:cs typeface="Times New Roman" pitchFamily="18" charset="0"/>
              </a:rPr>
              <a:t>Pastoralmente hablando, </a:t>
            </a:r>
            <a:r>
              <a:rPr lang="es-CO" sz="2800" dirty="0">
                <a:latin typeface="Times New Roman" pitchFamily="18" charset="0"/>
                <a:cs typeface="Times New Roman" pitchFamily="18" charset="0"/>
              </a:rPr>
              <a:t>la inculturación es una necesidad, la historia confirma que la inculturación es un efectivo instrumento de evangelización.</a:t>
            </a:r>
          </a:p>
        </p:txBody>
      </p:sp>
    </p:spTree>
    <p:extLst>
      <p:ext uri="{BB962C8B-B14F-4D97-AF65-F5344CB8AC3E}">
        <p14:creationId xmlns:p14="http://schemas.microsoft.com/office/powerpoint/2010/main" xmlns="" val="2718604287"/>
      </p:ext>
    </p:extLst>
  </p:cSld>
  <p:clrMapOvr>
    <a:masterClrMapping/>
  </p:clrMapOvr>
  <p:transition advTm="15141"/>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CO" sz="6000" dirty="0" smtClean="0"/>
              <a:t>Conclusión</a:t>
            </a:r>
            <a:endParaRPr lang="es-CO" sz="6000" dirty="0"/>
          </a:p>
        </p:txBody>
      </p:sp>
      <p:sp>
        <p:nvSpPr>
          <p:cNvPr id="6" name="5 Subtítulo"/>
          <p:cNvSpPr>
            <a:spLocks noGrp="1"/>
          </p:cNvSpPr>
          <p:nvPr>
            <p:ph type="subTitle" idx="1"/>
          </p:nvPr>
        </p:nvSpPr>
        <p:spPr/>
        <p:txBody>
          <a:bodyPr>
            <a:normAutofit/>
          </a:bodyPr>
          <a:lstStyle/>
          <a:p>
            <a:r>
              <a:rPr lang="es-CO" sz="3600" b="1" dirty="0"/>
              <a:t>«La liturgia en la Nueva Evangelización»</a:t>
            </a:r>
            <a:endParaRPr lang="es-CO" sz="3600" dirty="0"/>
          </a:p>
        </p:txBody>
      </p:sp>
    </p:spTree>
    <p:extLst>
      <p:ext uri="{BB962C8B-B14F-4D97-AF65-F5344CB8AC3E}">
        <p14:creationId xmlns:p14="http://schemas.microsoft.com/office/powerpoint/2010/main" xmlns="" val="1094258383"/>
      </p:ext>
    </p:extLst>
  </p:cSld>
  <p:clrMapOvr>
    <a:masterClrMapping/>
  </p:clrMapOvr>
  <p:transition advTm="498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484784"/>
            <a:ext cx="8147248" cy="4641379"/>
          </a:xfrm>
        </p:spPr>
        <p:txBody>
          <a:bodyPr>
            <a:normAutofit/>
          </a:bodyPr>
          <a:lstStyle/>
          <a:p>
            <a:pPr marL="514350" lvl="0" indent="-514350" algn="just">
              <a:buFont typeface="+mj-lt"/>
              <a:buAutoNum type="arabicPeriod" startAt="5"/>
            </a:pPr>
            <a:r>
              <a:rPr lang="es-ES" sz="2800" dirty="0"/>
              <a:t>No siempre se aprovechan los subsidios preparados.</a:t>
            </a:r>
            <a:endParaRPr lang="es-CO" sz="2800" dirty="0"/>
          </a:p>
          <a:p>
            <a:pPr marL="514350" lvl="0" indent="-514350" algn="just">
              <a:buFont typeface="+mj-lt"/>
              <a:buAutoNum type="arabicPeriod" startAt="5"/>
            </a:pPr>
            <a:r>
              <a:rPr lang="es-ES" sz="2800" dirty="0"/>
              <a:t>A veces a falta de formación y conocimiento verdadero sobre lo que es la liturgia se hace una falsa inculturación.</a:t>
            </a:r>
            <a:endParaRPr lang="es-CO" sz="2800" dirty="0"/>
          </a:p>
          <a:p>
            <a:pPr marL="514350" indent="-514350" algn="just">
              <a:buFont typeface="+mj-lt"/>
              <a:buAutoNum type="arabicPeriod" startAt="5"/>
            </a:pPr>
            <a:r>
              <a:rPr lang="es-ES" sz="2800" dirty="0"/>
              <a:t>A veces se relega la pastoral litúrgica vs. la pastoral de la Palabra.</a:t>
            </a:r>
            <a:endParaRPr lang="es-CO" sz="2800" dirty="0"/>
          </a:p>
        </p:txBody>
      </p:sp>
    </p:spTree>
    <p:extLst>
      <p:ext uri="{BB962C8B-B14F-4D97-AF65-F5344CB8AC3E}">
        <p14:creationId xmlns:p14="http://schemas.microsoft.com/office/powerpoint/2010/main" xmlns="" val="3224710121"/>
      </p:ext>
    </p:extLst>
  </p:cSld>
  <p:clrMapOvr>
    <a:masterClrMapping/>
  </p:clrMapOvr>
  <p:transition advTm="10406"/>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3600" dirty="0" smtClean="0">
                <a:latin typeface="+mn-lt"/>
              </a:rPr>
              <a:t>1</a:t>
            </a:r>
            <a:r>
              <a:rPr lang="es-CO" sz="3600" dirty="0">
                <a:latin typeface="+mn-lt"/>
              </a:rPr>
              <a:t>. La liturgia como acción </a:t>
            </a:r>
            <a:r>
              <a:rPr lang="es-CO" sz="3600" dirty="0" smtClean="0">
                <a:latin typeface="+mn-lt"/>
              </a:rPr>
              <a:t>evangelizadora</a:t>
            </a:r>
            <a:r>
              <a:rPr lang="es-CO" dirty="0">
                <a:latin typeface="+mn-lt"/>
              </a:rPr>
              <a:t/>
            </a:r>
            <a:br>
              <a:rPr lang="es-CO" dirty="0">
                <a:latin typeface="+mn-lt"/>
              </a:rPr>
            </a:br>
            <a:endParaRPr lang="es-CO" dirty="0">
              <a:latin typeface="+mn-lt"/>
            </a:endParaRPr>
          </a:p>
        </p:txBody>
      </p:sp>
      <p:sp>
        <p:nvSpPr>
          <p:cNvPr id="5" name="4 Marcador de texto"/>
          <p:cNvSpPr>
            <a:spLocks noGrp="1"/>
          </p:cNvSpPr>
          <p:nvPr>
            <p:ph type="body" idx="2"/>
          </p:nvPr>
        </p:nvSpPr>
        <p:spPr>
          <a:xfrm>
            <a:off x="179512" y="1628800"/>
            <a:ext cx="3214852" cy="4104456"/>
          </a:xfrm>
        </p:spPr>
        <p:txBody>
          <a:bodyPr>
            <a:normAutofit/>
          </a:bodyPr>
          <a:lstStyle/>
          <a:p>
            <a:r>
              <a:rPr lang="es-CO" sz="2800" dirty="0">
                <a:latin typeface="Times New Roman" pitchFamily="18" charset="0"/>
                <a:cs typeface="Times New Roman" pitchFamily="18" charset="0"/>
              </a:rPr>
              <a:t>Todo en la Iglesia tiene que contribuir a hacer que Cristo viva en nosotros. También la liturgia  debe ser evangelizadora, tiene que contribuir a que Cristo sea conocido, amado y seguido.</a:t>
            </a:r>
          </a:p>
          <a:p>
            <a:endParaRPr lang="es-CO" dirty="0"/>
          </a:p>
        </p:txBody>
      </p:sp>
      <p:sp>
        <p:nvSpPr>
          <p:cNvPr id="9" name="8 CuadroTexto"/>
          <p:cNvSpPr txBox="1"/>
          <p:nvPr/>
        </p:nvSpPr>
        <p:spPr>
          <a:xfrm>
            <a:off x="4427984" y="2060848"/>
            <a:ext cx="3312368" cy="2831544"/>
          </a:xfrm>
          <a:prstGeom prst="rect">
            <a:avLst/>
          </a:prstGeom>
          <a:noFill/>
        </p:spPr>
        <p:txBody>
          <a:bodyPr wrap="square" rtlCol="0">
            <a:spAutoFit/>
          </a:bodyPr>
          <a:lstStyle/>
          <a:p>
            <a:r>
              <a:rPr lang="es-CO" sz="4000" b="1" dirty="0">
                <a:solidFill>
                  <a:prstClr val="black"/>
                </a:solidFill>
                <a:latin typeface="Times New Roman" pitchFamily="18" charset="0"/>
                <a:cs typeface="Times New Roman" pitchFamily="18" charset="0"/>
              </a:rPr>
              <a:t>Celebrando bien es como evangeliza la liturgia.</a:t>
            </a:r>
          </a:p>
          <a:p>
            <a:endParaRPr lang="es-CO" dirty="0">
              <a:solidFill>
                <a:prstClr val="black"/>
              </a:solidFill>
            </a:endParaRPr>
          </a:p>
        </p:txBody>
      </p:sp>
    </p:spTree>
    <p:extLst>
      <p:ext uri="{BB962C8B-B14F-4D97-AF65-F5344CB8AC3E}">
        <p14:creationId xmlns:p14="http://schemas.microsoft.com/office/powerpoint/2010/main" xmlns="" val="3126750611"/>
      </p:ext>
    </p:extLst>
  </p:cSld>
  <p:clrMapOvr>
    <a:masterClrMapping/>
  </p:clrMapOvr>
  <p:transition advTm="14656"/>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211144" cy="1173480"/>
          </a:xfrm>
        </p:spPr>
        <p:txBody>
          <a:bodyPr>
            <a:normAutofit fontScale="90000"/>
          </a:bodyPr>
          <a:lstStyle/>
          <a:p>
            <a:r>
              <a:rPr lang="es-CO" sz="3200" dirty="0"/>
              <a:t>2. La Nueva Evangelización exige la renovación litúrgica</a:t>
            </a:r>
            <a:r>
              <a:rPr lang="es-CO" dirty="0"/>
              <a:t/>
            </a:r>
            <a:br>
              <a:rPr lang="es-CO" dirty="0"/>
            </a:br>
            <a:endParaRPr lang="es-CO" dirty="0"/>
          </a:p>
        </p:txBody>
      </p:sp>
      <p:sp>
        <p:nvSpPr>
          <p:cNvPr id="3" name="2 Marcador de texto"/>
          <p:cNvSpPr>
            <a:spLocks noGrp="1"/>
          </p:cNvSpPr>
          <p:nvPr>
            <p:ph type="body" idx="2"/>
          </p:nvPr>
        </p:nvSpPr>
        <p:spPr>
          <a:xfrm>
            <a:off x="467544" y="1988840"/>
            <a:ext cx="6995120" cy="4019816"/>
          </a:xfrm>
        </p:spPr>
        <p:txBody>
          <a:bodyPr>
            <a:noAutofit/>
          </a:bodyPr>
          <a:lstStyle/>
          <a:p>
            <a:pPr algn="just"/>
            <a:r>
              <a:rPr lang="es-CO" sz="3200" dirty="0">
                <a:latin typeface="Times New Roman" pitchFamily="18" charset="0"/>
                <a:cs typeface="Times New Roman" pitchFamily="18" charset="0"/>
              </a:rPr>
              <a:t>L</a:t>
            </a:r>
            <a:r>
              <a:rPr lang="es-CO" sz="3200" dirty="0" smtClean="0">
                <a:latin typeface="Times New Roman" pitchFamily="18" charset="0"/>
                <a:cs typeface="Times New Roman" pitchFamily="18" charset="0"/>
              </a:rPr>
              <a:t>a </a:t>
            </a:r>
            <a:r>
              <a:rPr lang="es-CO" sz="3200" dirty="0">
                <a:latin typeface="Times New Roman" pitchFamily="18" charset="0"/>
                <a:cs typeface="Times New Roman" pitchFamily="18" charset="0"/>
              </a:rPr>
              <a:t>liturgia también necesita renovarse. Si la evangelización, única tarea de la Iglesia, debe ser nueva en su ardor, en sus métodos y en sus expresiones, también la liturgia debe seguir ese camino de renovación.</a:t>
            </a:r>
          </a:p>
        </p:txBody>
      </p:sp>
    </p:spTree>
    <p:extLst>
      <p:ext uri="{BB962C8B-B14F-4D97-AF65-F5344CB8AC3E}">
        <p14:creationId xmlns:p14="http://schemas.microsoft.com/office/powerpoint/2010/main" xmlns="" val="1626405319"/>
      </p:ext>
    </p:extLst>
  </p:cSld>
  <p:clrMapOvr>
    <a:masterClrMapping/>
  </p:clrMapOvr>
  <p:transition advTm="14938"/>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Marcador de texto"/>
          <p:cNvSpPr>
            <a:spLocks noGrp="1"/>
          </p:cNvSpPr>
          <p:nvPr>
            <p:ph type="body" idx="2"/>
          </p:nvPr>
        </p:nvSpPr>
        <p:spPr>
          <a:xfrm>
            <a:off x="179512" y="836712"/>
            <a:ext cx="7643192" cy="5184576"/>
          </a:xfrm>
        </p:spPr>
        <p:txBody>
          <a:bodyPr>
            <a:normAutofit lnSpcReduction="10000"/>
          </a:bodyPr>
          <a:lstStyle/>
          <a:p>
            <a:pPr algn="just"/>
            <a:r>
              <a:rPr lang="es-CO" sz="2800" dirty="0">
                <a:latin typeface="Times New Roman" pitchFamily="18" charset="0"/>
                <a:cs typeface="Times New Roman" pitchFamily="18" charset="0"/>
              </a:rPr>
              <a:t>L</a:t>
            </a:r>
            <a:r>
              <a:rPr lang="es-CO" sz="2800" dirty="0" smtClean="0">
                <a:latin typeface="Times New Roman" pitchFamily="18" charset="0"/>
                <a:cs typeface="Times New Roman" pitchFamily="18" charset="0"/>
              </a:rPr>
              <a:t>a </a:t>
            </a:r>
            <a:r>
              <a:rPr lang="es-CO" sz="2800" dirty="0">
                <a:latin typeface="Times New Roman" pitchFamily="18" charset="0"/>
                <a:cs typeface="Times New Roman" pitchFamily="18" charset="0"/>
              </a:rPr>
              <a:t>liturgia necesita un «</a:t>
            </a:r>
            <a:r>
              <a:rPr lang="es-CO" sz="2800" b="1" dirty="0">
                <a:latin typeface="Times New Roman" pitchFamily="18" charset="0"/>
                <a:cs typeface="Times New Roman" pitchFamily="18" charset="0"/>
              </a:rPr>
              <a:t>nuevo ardor</a:t>
            </a:r>
            <a:r>
              <a:rPr lang="es-CO" sz="2800" b="1" dirty="0" smtClean="0">
                <a:latin typeface="Times New Roman" pitchFamily="18" charset="0"/>
                <a:cs typeface="Times New Roman" pitchFamily="18" charset="0"/>
              </a:rPr>
              <a:t>»:</a:t>
            </a:r>
          </a:p>
          <a:p>
            <a:pPr algn="just"/>
            <a:endParaRPr lang="es-CO" sz="2800" b="1" dirty="0" smtClean="0">
              <a:latin typeface="Times New Roman" pitchFamily="18" charset="0"/>
              <a:cs typeface="Times New Roman" pitchFamily="18" charset="0"/>
            </a:endParaRPr>
          </a:p>
          <a:p>
            <a:pPr marL="457200" indent="-457200" algn="just">
              <a:buFont typeface="Wingdings" pitchFamily="2" charset="2"/>
              <a:buChar char="q"/>
            </a:pPr>
            <a:r>
              <a:rPr lang="es-CO" sz="2800" dirty="0">
                <a:latin typeface="Times New Roman" pitchFamily="18" charset="0"/>
                <a:cs typeface="Times New Roman" pitchFamily="18" charset="0"/>
              </a:rPr>
              <a:t>E</a:t>
            </a:r>
            <a:r>
              <a:rPr lang="es-CO" sz="2800" dirty="0" smtClean="0">
                <a:latin typeface="Times New Roman" pitchFamily="18" charset="0"/>
                <a:cs typeface="Times New Roman" pitchFamily="18" charset="0"/>
              </a:rPr>
              <a:t>specialmente </a:t>
            </a:r>
            <a:r>
              <a:rPr lang="es-CO" sz="2800" dirty="0">
                <a:latin typeface="Times New Roman" pitchFamily="18" charset="0"/>
                <a:cs typeface="Times New Roman" pitchFamily="18" charset="0"/>
              </a:rPr>
              <a:t>los sacerdotes, necesitamos una verdadera mística para celebrar el Misterio pascual de una manera digna, piadosa, consciente y activa</a:t>
            </a:r>
            <a:r>
              <a:rPr lang="es-CO" sz="2800" dirty="0" smtClean="0">
                <a:latin typeface="Times New Roman" pitchFamily="18" charset="0"/>
                <a:cs typeface="Times New Roman" pitchFamily="18" charset="0"/>
              </a:rPr>
              <a:t>.</a:t>
            </a:r>
          </a:p>
          <a:p>
            <a:pPr marL="457200" indent="-457200" algn="just">
              <a:buFont typeface="Wingdings" pitchFamily="2" charset="2"/>
              <a:buChar char="q"/>
            </a:pPr>
            <a:endParaRPr lang="es-CO" sz="2800" dirty="0" smtClean="0">
              <a:latin typeface="Times New Roman" pitchFamily="18" charset="0"/>
              <a:cs typeface="Times New Roman" pitchFamily="18" charset="0"/>
            </a:endParaRPr>
          </a:p>
          <a:p>
            <a:pPr marL="457200" indent="-457200" algn="just">
              <a:buFont typeface="Wingdings" pitchFamily="2" charset="2"/>
              <a:buChar char="q"/>
            </a:pPr>
            <a:r>
              <a:rPr lang="es-CO" sz="2800" dirty="0" smtClean="0">
                <a:latin typeface="Times New Roman" pitchFamily="18" charset="0"/>
                <a:cs typeface="Times New Roman" pitchFamily="18" charset="0"/>
              </a:rPr>
              <a:t>Impregnarnos </a:t>
            </a:r>
            <a:r>
              <a:rPr lang="es-CO" sz="2800" i="1" dirty="0">
                <a:latin typeface="Times New Roman" pitchFamily="18" charset="0"/>
                <a:cs typeface="Times New Roman" pitchFamily="18" charset="0"/>
              </a:rPr>
              <a:t>«totalmente del espíritu de la liturgia»</a:t>
            </a:r>
            <a:r>
              <a:rPr lang="es-CO" sz="2800" dirty="0">
                <a:latin typeface="Times New Roman" pitchFamily="18" charset="0"/>
                <a:cs typeface="Times New Roman" pitchFamily="18" charset="0"/>
              </a:rPr>
              <a:t> </a:t>
            </a:r>
            <a:r>
              <a:rPr lang="es-CO" sz="2800" dirty="0" smtClean="0">
                <a:latin typeface="Times New Roman" pitchFamily="18" charset="0"/>
                <a:cs typeface="Times New Roman" pitchFamily="18" charset="0"/>
              </a:rPr>
              <a:t>.</a:t>
            </a:r>
          </a:p>
          <a:p>
            <a:pPr marL="457200" indent="-457200" algn="just">
              <a:buFont typeface="Wingdings" pitchFamily="2" charset="2"/>
              <a:buChar char="q"/>
            </a:pPr>
            <a:endParaRPr lang="es-CO" sz="2800" dirty="0">
              <a:latin typeface="Times New Roman" pitchFamily="18" charset="0"/>
              <a:cs typeface="Times New Roman" pitchFamily="18" charset="0"/>
            </a:endParaRPr>
          </a:p>
          <a:p>
            <a:pPr marL="457200" indent="-457200" algn="just">
              <a:buFont typeface="Wingdings" pitchFamily="2" charset="2"/>
              <a:buChar char="q"/>
            </a:pPr>
            <a:r>
              <a:rPr lang="es-CO" sz="2800" dirty="0">
                <a:latin typeface="Times New Roman" pitchFamily="18" charset="0"/>
                <a:cs typeface="Times New Roman" pitchFamily="18" charset="0"/>
              </a:rPr>
              <a:t>A</a:t>
            </a:r>
            <a:r>
              <a:rPr lang="es-CO" sz="2800" dirty="0" smtClean="0">
                <a:latin typeface="Times New Roman" pitchFamily="18" charset="0"/>
                <a:cs typeface="Times New Roman" pitchFamily="18" charset="0"/>
              </a:rPr>
              <a:t>dquirir </a:t>
            </a:r>
            <a:r>
              <a:rPr lang="es-CO" sz="2800" dirty="0">
                <a:latin typeface="Times New Roman" pitchFamily="18" charset="0"/>
                <a:cs typeface="Times New Roman" pitchFamily="18" charset="0"/>
              </a:rPr>
              <a:t>una nueva mentalidad, sobre todo los presidentes celebrantes, para que celebren </a:t>
            </a:r>
            <a:r>
              <a:rPr lang="es-CO" sz="2800" i="1" dirty="0">
                <a:latin typeface="Times New Roman" pitchFamily="18" charset="0"/>
                <a:cs typeface="Times New Roman" pitchFamily="18" charset="0"/>
              </a:rPr>
              <a:t>«con toda el alma</a:t>
            </a:r>
            <a:r>
              <a:rPr lang="es-CO" sz="2800" i="1" dirty="0" smtClean="0">
                <a:latin typeface="Times New Roman" pitchFamily="18" charset="0"/>
                <a:cs typeface="Times New Roman" pitchFamily="18" charset="0"/>
              </a:rPr>
              <a:t>»</a:t>
            </a:r>
            <a:r>
              <a:rPr lang="es-CO" sz="2800" dirty="0">
                <a:latin typeface="Times New Roman" pitchFamily="18" charset="0"/>
                <a:cs typeface="Times New Roman" pitchFamily="18" charset="0"/>
              </a:rPr>
              <a:t>.</a:t>
            </a:r>
          </a:p>
        </p:txBody>
      </p:sp>
    </p:spTree>
    <p:extLst>
      <p:ext uri="{BB962C8B-B14F-4D97-AF65-F5344CB8AC3E}">
        <p14:creationId xmlns:p14="http://schemas.microsoft.com/office/powerpoint/2010/main" xmlns="" val="3755132252"/>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29208" y="4509120"/>
            <a:ext cx="7211144" cy="1872208"/>
          </a:xfrm>
          <a:ln>
            <a:noFill/>
          </a:ln>
        </p:spPr>
        <p:style>
          <a:lnRef idx="2">
            <a:schemeClr val="accent2"/>
          </a:lnRef>
          <a:fillRef idx="1">
            <a:schemeClr val="lt1"/>
          </a:fillRef>
          <a:effectRef idx="0">
            <a:schemeClr val="accent2"/>
          </a:effectRef>
          <a:fontRef idx="minor">
            <a:schemeClr val="dk1"/>
          </a:fontRef>
        </p:style>
        <p:txBody>
          <a:bodyPr>
            <a:noAutofit/>
          </a:bodyPr>
          <a:lstStyle/>
          <a:p>
            <a:r>
              <a:rPr lang="es-CO" sz="2800" dirty="0">
                <a:latin typeface="Times New Roman" pitchFamily="18" charset="0"/>
                <a:cs typeface="Times New Roman" pitchFamily="18" charset="0"/>
              </a:rPr>
              <a:t>El nuevo ardor litúrgico, es volver al amor primero: </a:t>
            </a:r>
            <a:r>
              <a:rPr lang="es-CO" sz="2800" i="1" dirty="0">
                <a:latin typeface="Times New Roman" pitchFamily="18" charset="0"/>
                <a:cs typeface="Times New Roman" pitchFamily="18" charset="0"/>
              </a:rPr>
              <a:t>«Considera lo que realizas e imita lo que conmemoras» </a:t>
            </a:r>
            <a:r>
              <a:rPr lang="es-CO" sz="2800" dirty="0">
                <a:latin typeface="Times New Roman" pitchFamily="18" charset="0"/>
                <a:cs typeface="Times New Roman" pitchFamily="18" charset="0"/>
              </a:rPr>
              <a:t>(Ritual de la ordenación), de manera que vivamos como verdaderos «</a:t>
            </a:r>
            <a:r>
              <a:rPr lang="es-CO" sz="2800" dirty="0" err="1">
                <a:latin typeface="Times New Roman" pitchFamily="18" charset="0"/>
                <a:cs typeface="Times New Roman" pitchFamily="18" charset="0"/>
              </a:rPr>
              <a:t>liturgos</a:t>
            </a:r>
            <a:r>
              <a:rPr lang="es-CO" sz="2800" dirty="0">
                <a:latin typeface="Times New Roman" pitchFamily="18" charset="0"/>
                <a:cs typeface="Times New Roman" pitchFamily="18" charset="0"/>
              </a:rPr>
              <a:t>».</a:t>
            </a:r>
          </a:p>
        </p:txBody>
      </p:sp>
      <p:pic>
        <p:nvPicPr>
          <p:cNvPr id="5" name="4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1403648" y="404664"/>
            <a:ext cx="4764021" cy="3573016"/>
          </a:xfrm>
          <a:prstGeom prst="rect">
            <a:avLst/>
          </a:prstGeom>
        </p:spPr>
      </p:pic>
      <p:sp>
        <p:nvSpPr>
          <p:cNvPr id="2" name="1 Elipse"/>
          <p:cNvSpPr/>
          <p:nvPr/>
        </p:nvSpPr>
        <p:spPr>
          <a:xfrm>
            <a:off x="2699792" y="1340768"/>
            <a:ext cx="936104" cy="14401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xmlns="" val="4146711790"/>
      </p:ext>
    </p:extLst>
  </p:cSld>
  <p:clrMapOvr>
    <a:masterClrMapping/>
  </p:clrMapOvr>
  <p:transition advTm="15516"/>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251520" y="3861048"/>
            <a:ext cx="7776864" cy="2736304"/>
          </a:xfrm>
        </p:spPr>
        <p:txBody>
          <a:bodyPr>
            <a:noAutofit/>
          </a:bodyPr>
          <a:lstStyle/>
          <a:p>
            <a:pPr algn="just"/>
            <a:r>
              <a:rPr lang="es-CO" sz="2800" b="1" dirty="0">
                <a:latin typeface="Times New Roman" pitchFamily="18" charset="0"/>
                <a:cs typeface="Times New Roman" pitchFamily="18" charset="0"/>
              </a:rPr>
              <a:t>Los nuevos métodos</a:t>
            </a:r>
            <a:r>
              <a:rPr lang="es-CO" sz="2800" dirty="0">
                <a:latin typeface="Times New Roman" pitchFamily="18" charset="0"/>
                <a:cs typeface="Times New Roman" pitchFamily="18" charset="0"/>
              </a:rPr>
              <a:t> en la sagrada liturgia, exigen el equilibrio pastoral entre </a:t>
            </a:r>
            <a:r>
              <a:rPr lang="es-CO" sz="2800" i="1" dirty="0">
                <a:latin typeface="Times New Roman" pitchFamily="18" charset="0"/>
                <a:cs typeface="Times New Roman" pitchFamily="18" charset="0"/>
              </a:rPr>
              <a:t>“la sana tradición y el legítimo progreso”</a:t>
            </a:r>
            <a:r>
              <a:rPr lang="es-CO" sz="2800" dirty="0">
                <a:latin typeface="Times New Roman" pitchFamily="18" charset="0"/>
                <a:cs typeface="Times New Roman" pitchFamily="18" charset="0"/>
              </a:rPr>
              <a:t> (</a:t>
            </a:r>
            <a:r>
              <a:rPr lang="es-CO" sz="2800" i="1" dirty="0">
                <a:latin typeface="Times New Roman" pitchFamily="18" charset="0"/>
                <a:cs typeface="Times New Roman" pitchFamily="18" charset="0"/>
              </a:rPr>
              <a:t>SC </a:t>
            </a:r>
            <a:r>
              <a:rPr lang="es-CO" sz="2800" dirty="0">
                <a:latin typeface="Times New Roman" pitchFamily="18" charset="0"/>
                <a:cs typeface="Times New Roman" pitchFamily="18" charset="0"/>
              </a:rPr>
              <a:t>23) y </a:t>
            </a:r>
            <a:r>
              <a:rPr lang="es-CO" sz="2800" dirty="0" smtClean="0">
                <a:latin typeface="Times New Roman" pitchFamily="18" charset="0"/>
                <a:cs typeface="Times New Roman" pitchFamily="18" charset="0"/>
              </a:rPr>
              <a:t>aprovechar </a:t>
            </a:r>
            <a:r>
              <a:rPr lang="es-CO" sz="2800" dirty="0">
                <a:latin typeface="Times New Roman" pitchFamily="18" charset="0"/>
                <a:cs typeface="Times New Roman" pitchFamily="18" charset="0"/>
              </a:rPr>
              <a:t>pastoralmente las múltiples posibilidades que nos ofrecen el Misal y los Rituales para tener una celebración variada y participativa.</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763688" y="188640"/>
            <a:ext cx="4536504" cy="3396248"/>
          </a:xfrm>
          <a:prstGeom prst="rect">
            <a:avLst/>
          </a:prstGeom>
          <a:ln>
            <a:noFill/>
          </a:ln>
          <a:effectLst>
            <a:softEdge rad="112500"/>
          </a:effectLst>
        </p:spPr>
      </p:pic>
    </p:spTree>
    <p:extLst>
      <p:ext uri="{BB962C8B-B14F-4D97-AF65-F5344CB8AC3E}">
        <p14:creationId xmlns:p14="http://schemas.microsoft.com/office/powerpoint/2010/main" xmlns="" val="926879073"/>
      </p:ext>
    </p:extLst>
  </p:cSld>
  <p:clrMapOvr>
    <a:masterClrMapping/>
  </p:clrMapOvr>
  <p:transition advTm="15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67544" y="332656"/>
            <a:ext cx="7067128" cy="1944216"/>
          </a:xfrm>
        </p:spPr>
        <p:txBody>
          <a:bodyPr>
            <a:normAutofit/>
          </a:bodyPr>
          <a:lstStyle/>
          <a:p>
            <a:r>
              <a:rPr lang="es-CO" sz="2800" b="1" dirty="0">
                <a:latin typeface="Times New Roman" pitchFamily="18" charset="0"/>
                <a:cs typeface="Times New Roman" pitchFamily="18" charset="0"/>
              </a:rPr>
              <a:t>Las nuevas expresiones</a:t>
            </a:r>
            <a:r>
              <a:rPr lang="es-CO" sz="2800" dirty="0">
                <a:latin typeface="Times New Roman" pitchFamily="18" charset="0"/>
                <a:cs typeface="Times New Roman" pitchFamily="18" charset="0"/>
              </a:rPr>
              <a:t> en la liturgia tienen que ver fundamentalmente con la inculturación del Evangelio y con el lenguaje de los signos y de los símbolos</a:t>
            </a:r>
            <a:r>
              <a:rPr lang="es-CO" dirty="0" smtClean="0"/>
              <a:t>.</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691680" y="2225664"/>
            <a:ext cx="5616624" cy="4212468"/>
          </a:xfrm>
        </p:spPr>
      </p:pic>
    </p:spTree>
    <p:extLst>
      <p:ext uri="{BB962C8B-B14F-4D97-AF65-F5344CB8AC3E}">
        <p14:creationId xmlns:p14="http://schemas.microsoft.com/office/powerpoint/2010/main" xmlns="" val="3707412770"/>
      </p:ext>
    </p:extLst>
  </p:cSld>
  <p:clrMapOvr>
    <a:masterClrMapping/>
  </p:clrMapOvr>
  <p:transition advTm="14391"/>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457200" y="1497416"/>
            <a:ext cx="7355160" cy="3515760"/>
          </a:xfrm>
        </p:spPr>
        <p:txBody>
          <a:bodyPr>
            <a:normAutofit/>
          </a:bodyPr>
          <a:lstStyle/>
          <a:p>
            <a:pPr algn="just"/>
            <a:r>
              <a:rPr lang="es-CO" sz="3600" dirty="0">
                <a:latin typeface="Times New Roman" pitchFamily="18" charset="0"/>
                <a:cs typeface="Times New Roman" pitchFamily="18" charset="0"/>
              </a:rPr>
              <a:t>Quizás más que buscar cambiar los signos y símbolos de nuestra liturgia, deberíamos entender mejor el sentido de los que tenemos y que hemos heredado del pasado.</a:t>
            </a:r>
          </a:p>
          <a:p>
            <a:endParaRPr lang="es-CO" dirty="0"/>
          </a:p>
        </p:txBody>
      </p:sp>
    </p:spTree>
    <p:extLst>
      <p:ext uri="{BB962C8B-B14F-4D97-AF65-F5344CB8AC3E}">
        <p14:creationId xmlns:p14="http://schemas.microsoft.com/office/powerpoint/2010/main" xmlns="" val="1719544835"/>
      </p:ext>
    </p:extLst>
  </p:cSld>
  <p:clrMapOvr>
    <a:masterClrMapping/>
  </p:clrMapOvr>
  <p:transition advTm="15109"/>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4 CuadroTexto"/>
          <p:cNvSpPr txBox="1"/>
          <p:nvPr/>
        </p:nvSpPr>
        <p:spPr>
          <a:xfrm>
            <a:off x="3851920" y="332803"/>
            <a:ext cx="5040560" cy="1323439"/>
          </a:xfrm>
          <a:prstGeom prst="rect">
            <a:avLst/>
          </a:prstGeom>
          <a:noFill/>
        </p:spPr>
        <p:txBody>
          <a:bodyPr wrap="square" rtlCol="0">
            <a:spAutoFit/>
          </a:bodyPr>
          <a:lstStyle/>
          <a:p>
            <a:pPr algn="ctr"/>
            <a:r>
              <a:rPr lang="es-CO" sz="4000" b="1" dirty="0">
                <a:solidFill>
                  <a:prstClr val="black"/>
                </a:solidFill>
              </a:rPr>
              <a:t>GRACIAS POR SU ATENCIÓN</a:t>
            </a:r>
          </a:p>
        </p:txBody>
      </p:sp>
      <p:pic>
        <p:nvPicPr>
          <p:cNvPr id="6" name="5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0759" y="4909844"/>
            <a:ext cx="1511209" cy="1851918"/>
          </a:xfrm>
          <a:prstGeom prst="rect">
            <a:avLst/>
          </a:prstGeom>
        </p:spPr>
      </p:pic>
    </p:spTree>
    <p:extLst>
      <p:ext uri="{BB962C8B-B14F-4D97-AF65-F5344CB8AC3E}">
        <p14:creationId xmlns:p14="http://schemas.microsoft.com/office/powerpoint/2010/main" xmlns="" val="3203870040"/>
      </p:ext>
    </p:extLst>
  </p:cSld>
  <p:clrMapOvr>
    <a:overrideClrMapping bg1="lt1" tx1="dk1" bg2="lt2" tx2="dk2" accent1="accent1" accent2="accent2" accent3="accent3" accent4="accent4" accent5="accent5" accent6="accent6" hlink="hlink" folHlink="folHlink"/>
  </p:clrMapOvr>
  <p:transition advTm="553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19256" cy="1162050"/>
          </a:xfrm>
        </p:spPr>
        <p:txBody>
          <a:bodyPr>
            <a:normAutofit/>
          </a:bodyPr>
          <a:lstStyle/>
          <a:p>
            <a:pPr algn="ctr"/>
            <a:r>
              <a:rPr lang="es-CO" sz="3200" dirty="0" smtClean="0"/>
              <a:t>Pastoral</a:t>
            </a:r>
            <a:br>
              <a:rPr lang="es-CO" sz="3200" dirty="0" smtClean="0"/>
            </a:br>
            <a:endParaRPr lang="es-CO" sz="3200" dirty="0"/>
          </a:p>
        </p:txBody>
      </p:sp>
      <p:sp>
        <p:nvSpPr>
          <p:cNvPr id="4" name="3 Marcador de texto"/>
          <p:cNvSpPr>
            <a:spLocks noGrp="1"/>
          </p:cNvSpPr>
          <p:nvPr>
            <p:ph type="body" sz="half" idx="2"/>
          </p:nvPr>
        </p:nvSpPr>
        <p:spPr>
          <a:xfrm>
            <a:off x="457200" y="1435100"/>
            <a:ext cx="3970784" cy="4691063"/>
          </a:xfrm>
        </p:spPr>
        <p:txBody>
          <a:bodyPr>
            <a:normAutofit fontScale="92500"/>
          </a:bodyPr>
          <a:lstStyle/>
          <a:p>
            <a:pPr marL="514350" indent="-514350" algn="ctr">
              <a:buAutoNum type="alphaUcPeriod"/>
            </a:pPr>
            <a:r>
              <a:rPr lang="es-CO" sz="2800" b="1" i="1" dirty="0" smtClean="0"/>
              <a:t>Luces</a:t>
            </a:r>
          </a:p>
          <a:p>
            <a:pPr marL="514350" lvl="0" indent="-514350">
              <a:buFont typeface="+mj-lt"/>
              <a:buAutoNum type="arabicPeriod"/>
            </a:pPr>
            <a:r>
              <a:rPr lang="es-CR" sz="2800" dirty="0"/>
              <a:t>La liturgia ha recuperado su sentido original como celebración del Misterio Pascual, cumbre de la historia de salvación.</a:t>
            </a:r>
            <a:endParaRPr lang="es-CO" sz="2800" dirty="0"/>
          </a:p>
          <a:p>
            <a:pPr marL="514350" lvl="0" indent="-514350">
              <a:buFont typeface="+mj-lt"/>
              <a:buAutoNum type="arabicPeriod"/>
            </a:pPr>
            <a:r>
              <a:rPr lang="es-CR" sz="2800" dirty="0"/>
              <a:t>Gran cantidad de documentos emanados del Magisterio sobre lo que es la liturgia.</a:t>
            </a:r>
            <a:endParaRPr lang="es-CO" sz="2800" dirty="0"/>
          </a:p>
          <a:p>
            <a:pPr lvl="0"/>
            <a:endParaRPr lang="es-CO" sz="2800" dirty="0"/>
          </a:p>
          <a:p>
            <a:endParaRPr lang="es-CO" sz="2800" dirty="0"/>
          </a:p>
        </p:txBody>
      </p:sp>
      <p:sp>
        <p:nvSpPr>
          <p:cNvPr id="5" name="3 Marcador de texto"/>
          <p:cNvSpPr txBox="1">
            <a:spLocks/>
          </p:cNvSpPr>
          <p:nvPr/>
        </p:nvSpPr>
        <p:spPr>
          <a:xfrm>
            <a:off x="4788024" y="1587499"/>
            <a:ext cx="3970784" cy="4691063"/>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514350" lvl="0" indent="-514350">
              <a:buFont typeface="+mj-lt"/>
              <a:buAutoNum type="arabicPeriod" startAt="3"/>
            </a:pPr>
            <a:r>
              <a:rPr lang="es-CR" sz="2800" dirty="0"/>
              <a:t>Darnos la posibilidad de una participación directa en la celebración buscando conocer y acercarse al Misterio, particularmente a través de una serie de ministerios que se han desarrollado especialmente para los laicos.</a:t>
            </a:r>
            <a:endParaRPr lang="es-CO" sz="2800" dirty="0"/>
          </a:p>
          <a:p>
            <a:pPr marL="514350" indent="-514350">
              <a:buFont typeface="+mj-lt"/>
              <a:buAutoNum type="arabicPeriod" startAt="3"/>
            </a:pPr>
            <a:r>
              <a:rPr lang="es-CR" sz="2800" dirty="0"/>
              <a:t>El interés creciente en los temas de liturgia, tanto en los laicos como en los miembros del clero.</a:t>
            </a:r>
            <a:endParaRPr lang="es-CO" sz="2800" dirty="0"/>
          </a:p>
        </p:txBody>
      </p:sp>
    </p:spTree>
    <p:extLst>
      <p:ext uri="{BB962C8B-B14F-4D97-AF65-F5344CB8AC3E}">
        <p14:creationId xmlns:p14="http://schemas.microsoft.com/office/powerpoint/2010/main" xmlns="" val="2518621198"/>
      </p:ext>
    </p:extLst>
  </p:cSld>
  <p:clrMapOvr>
    <a:masterClrMapping/>
  </p:clrMapOvr>
  <p:transition advTm="20813"/>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ags/tag2.xml><?xml version="1.0" encoding="utf-8"?>
<p:tagLst xmlns:a="http://schemas.openxmlformats.org/drawingml/2006/main" xmlns:r="http://schemas.openxmlformats.org/officeDocument/2006/relationships" xmlns:p="http://schemas.openxmlformats.org/presentationml/2006/main">
  <p:tag name="TIMING" val="|15.3"/>
</p:tagLst>
</file>

<file path=ppt/tags/tag3.xml><?xml version="1.0" encoding="utf-8"?>
<p:tagLst xmlns:a="http://schemas.openxmlformats.org/drawingml/2006/main" xmlns:r="http://schemas.openxmlformats.org/officeDocument/2006/relationships" xmlns:p="http://schemas.openxmlformats.org/presentationml/2006/main">
  <p:tag name="TIMING" val="|10.4"/>
</p:tagLst>
</file>

<file path=ppt/tags/tag4.xml><?xml version="1.0" encoding="utf-8"?>
<p:tagLst xmlns:a="http://schemas.openxmlformats.org/drawingml/2006/main" xmlns:r="http://schemas.openxmlformats.org/officeDocument/2006/relationships" xmlns:p="http://schemas.openxmlformats.org/presentationml/2006/main">
  <p:tag name="TIMING" val="|10"/>
</p:tagLst>
</file>

<file path=ppt/tags/tag5.xml><?xml version="1.0" encoding="utf-8"?>
<p:tagLst xmlns:a="http://schemas.openxmlformats.org/drawingml/2006/main" xmlns:r="http://schemas.openxmlformats.org/officeDocument/2006/relationships" xmlns:p="http://schemas.openxmlformats.org/presentationml/2006/main">
  <p:tag name="TIMING" val="|12.6|7.5|5|4.8|5.1|4.8"/>
</p:tagLst>
</file>

<file path=ppt/tags/tag6.xml><?xml version="1.0" encoding="utf-8"?>
<p:tagLst xmlns:a="http://schemas.openxmlformats.org/drawingml/2006/main" xmlns:r="http://schemas.openxmlformats.org/officeDocument/2006/relationships" xmlns:p="http://schemas.openxmlformats.org/presentationml/2006/main">
  <p:tag name="TIMING" val="|10"/>
</p:tagLst>
</file>

<file path=ppt/tags/tag7.xml><?xml version="1.0" encoding="utf-8"?>
<p:tagLst xmlns:a="http://schemas.openxmlformats.org/drawingml/2006/main" xmlns:r="http://schemas.openxmlformats.org/officeDocument/2006/relationships" xmlns:p="http://schemas.openxmlformats.org/presentationml/2006/main">
  <p:tag name="TIMING" val="|1.5|8.5|4.9"/>
</p:tagLst>
</file>

<file path=ppt/tags/tag8.xml><?xml version="1.0" encoding="utf-8"?>
<p:tagLst xmlns:a="http://schemas.openxmlformats.org/drawingml/2006/main" xmlns:r="http://schemas.openxmlformats.org/officeDocument/2006/relationships" xmlns:p="http://schemas.openxmlformats.org/presentationml/2006/main">
  <p:tag name="TIMING" val="|10.1"/>
</p:tagLst>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1.xml><?xml version="1.0" encoding="utf-8"?>
<a:theme xmlns:a="http://schemas.openxmlformats.org/drawingml/2006/main" name="6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2.xml><?xml version="1.0" encoding="utf-8"?>
<a:theme xmlns:a="http://schemas.openxmlformats.org/drawingml/2006/main" name="2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3.xml><?xml version="1.0" encoding="utf-8"?>
<a:theme xmlns:a="http://schemas.openxmlformats.org/drawingml/2006/main" name="3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14.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6.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7.xml><?xml version="1.0" encoding="utf-8"?>
<a:theme xmlns:a="http://schemas.openxmlformats.org/drawingml/2006/main" name="3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8.xml><?xml version="1.0" encoding="utf-8"?>
<a:theme xmlns:a="http://schemas.openxmlformats.org/drawingml/2006/main" name="1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9.xml><?xml version="1.0" encoding="utf-8"?>
<a:theme xmlns:a="http://schemas.openxmlformats.org/drawingml/2006/main" name="4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3886</Words>
  <Application>Microsoft Office PowerPoint</Application>
  <PresentationFormat>Presentación en pantalla (4:3)</PresentationFormat>
  <Paragraphs>236</Paragraphs>
  <Slides>87</Slides>
  <Notes>4</Notes>
  <HiddenSlides>0</HiddenSlides>
  <MMClips>0</MMClips>
  <ScaleCrop>false</ScaleCrop>
  <HeadingPairs>
    <vt:vector size="4" baseType="variant">
      <vt:variant>
        <vt:lpstr>Tema</vt:lpstr>
      </vt:variant>
      <vt:variant>
        <vt:i4>15</vt:i4>
      </vt:variant>
      <vt:variant>
        <vt:lpstr>Títulos de diapositiva</vt:lpstr>
      </vt:variant>
      <vt:variant>
        <vt:i4>87</vt:i4>
      </vt:variant>
    </vt:vector>
  </HeadingPairs>
  <TitlesOfParts>
    <vt:vector size="102" baseType="lpstr">
      <vt:lpstr>Tema de Office</vt:lpstr>
      <vt:lpstr>Default Design</vt:lpstr>
      <vt:lpstr>NewsPrint</vt:lpstr>
      <vt:lpstr>Chincheta</vt:lpstr>
      <vt:lpstr>1_NewsPrint</vt:lpstr>
      <vt:lpstr>2_NewsPrint</vt:lpstr>
      <vt:lpstr>3_NewsPrint</vt:lpstr>
      <vt:lpstr>1_Chincheta</vt:lpstr>
      <vt:lpstr>4_NewsPrint</vt:lpstr>
      <vt:lpstr>5_NewsPrint</vt:lpstr>
      <vt:lpstr>6_NewsPrint</vt:lpstr>
      <vt:lpstr>2_Chincheta</vt:lpstr>
      <vt:lpstr>3_Chincheta</vt:lpstr>
      <vt:lpstr>Opulento</vt:lpstr>
      <vt:lpstr>1_Tema de Office</vt:lpstr>
      <vt:lpstr>LUCES, SOMBRAS Y DESAFÍOS DE LA LITURGIA EN AMÉRICA LATINA  </vt:lpstr>
      <vt:lpstr>Diapositiva 2</vt:lpstr>
      <vt:lpstr>I. LUCES Y SOMBRAS Estructuras</vt:lpstr>
      <vt:lpstr>Diapositiva 4</vt:lpstr>
      <vt:lpstr>Diapositiva 5</vt:lpstr>
      <vt:lpstr>Formación </vt:lpstr>
      <vt:lpstr>Diapositiva 7</vt:lpstr>
      <vt:lpstr>Diapositiva 8</vt:lpstr>
      <vt:lpstr>Pastoral </vt:lpstr>
      <vt:lpstr>Diapositiva 10</vt:lpstr>
      <vt:lpstr>Diapositiva 11</vt:lpstr>
      <vt:lpstr>Diapositiva 12</vt:lpstr>
      <vt:lpstr>Diapositiva 13</vt:lpstr>
      <vt:lpstr>Celebración de los Sacramentos </vt:lpstr>
      <vt:lpstr>Diapositiva 15</vt:lpstr>
      <vt:lpstr>Diapositiva 16</vt:lpstr>
      <vt:lpstr> II. DESAFÍOS </vt:lpstr>
      <vt:lpstr>Diapositiva 18</vt:lpstr>
      <vt:lpstr>PUNTO DE PARTIDA</vt:lpstr>
      <vt:lpstr>Diapositiva 20</vt:lpstr>
      <vt:lpstr>Diapositiva 21</vt:lpstr>
      <vt:lpstr>Diapositiva 22</vt:lpstr>
      <vt:lpstr>Tres tareas principales  </vt:lpstr>
      <vt:lpstr>Diapositiva 24</vt:lpstr>
      <vt:lpstr>Para vivir la liturgia como encuentro con Cristo </vt:lpstr>
      <vt:lpstr>Diapositiva 26</vt:lpstr>
      <vt:lpstr>La liturgia es escuela de discipulado  </vt:lpstr>
      <vt:lpstr>La liturgia renueva permanentemente nuestra vocación cristiana </vt:lpstr>
      <vt:lpstr>Diapositiva 29</vt:lpstr>
      <vt:lpstr>Coherencia litúrgica que lleve a una “vida eucarística” </vt:lpstr>
      <vt:lpstr>Diapositiva 31</vt:lpstr>
      <vt:lpstr>Diapositiva 32</vt:lpstr>
      <vt:lpstr> 2. Hacia una liturgia comunitaria y fraterna  </vt:lpstr>
      <vt:lpstr>Una liturgia de comunión eclesial  </vt:lpstr>
      <vt:lpstr>Diapositiva 35</vt:lpstr>
      <vt:lpstr>Una liturgia participativa  </vt:lpstr>
      <vt:lpstr>Una liturgia fraterna  </vt:lpstr>
      <vt:lpstr>Diapositiva 38</vt:lpstr>
      <vt:lpstr>Una liturgia que impulse a construir un mundo de hermanos </vt:lpstr>
      <vt:lpstr>3. Hacia una liturgia significativa  </vt:lpstr>
      <vt:lpstr>La liturgia: «encuentro» a través de signos y de símbolos</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Dos enemigos de la Liturgia significativa:</vt:lpstr>
      <vt:lpstr>Diapositiva 53</vt:lpstr>
      <vt:lpstr>Diapositiva 54</vt:lpstr>
      <vt:lpstr>¿QUÉ HACER?</vt:lpstr>
      <vt:lpstr>Diapositiva 56</vt:lpstr>
      <vt:lpstr>Diapositiva 57</vt:lpstr>
      <vt:lpstr>I. El anuncio y la catequesis</vt:lpstr>
      <vt:lpstr>Diapositiva 59</vt:lpstr>
      <vt:lpstr>Diapositiva 60</vt:lpstr>
      <vt:lpstr>La catequesis litúrgica</vt:lpstr>
      <vt:lpstr>¡ NO BASTA CREER !</vt:lpstr>
      <vt:lpstr>Diapositiva 63</vt:lpstr>
      <vt:lpstr>Diapositiva 64</vt:lpstr>
      <vt:lpstr>¿Cómo se configura y articula la catequesis litúrgica? </vt:lpstr>
      <vt:lpstr>Diapositiva 66</vt:lpstr>
      <vt:lpstr>Diapositiva 67</vt:lpstr>
      <vt:lpstr>Catequesis mistagógica</vt:lpstr>
      <vt:lpstr>  </vt:lpstr>
      <vt:lpstr>¿ Qué es la catequesis mistagógica ?</vt:lpstr>
      <vt:lpstr>Diapositiva 71</vt:lpstr>
      <vt:lpstr>Diapositiva 72</vt:lpstr>
      <vt:lpstr>Diapositiva 73</vt:lpstr>
      <vt:lpstr>II. Inculturación de la liturgia</vt:lpstr>
      <vt:lpstr>Diapositiva 75</vt:lpstr>
      <vt:lpstr>Diapositiva 76</vt:lpstr>
      <vt:lpstr>Diapositiva 77</vt:lpstr>
      <vt:lpstr>Diapositiva 78</vt:lpstr>
      <vt:lpstr>Conclusión</vt:lpstr>
      <vt:lpstr>1. La liturgia como acción evangelizadora </vt:lpstr>
      <vt:lpstr>2. La Nueva Evangelización exige la renovación litúrgica </vt:lpstr>
      <vt:lpstr>Diapositiva 82</vt:lpstr>
      <vt:lpstr>Diapositiva 83</vt:lpstr>
      <vt:lpstr>Diapositiva 84</vt:lpstr>
      <vt:lpstr>Diapositiva 85</vt:lpstr>
      <vt:lpstr>Diapositiva 86</vt:lpstr>
      <vt:lpstr>Diapositiva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LUCES, SOMBRAS Y DESAFÍOS DE LA LITURGIA EN AMÉRICA LATINA</dc:title>
  <dc:creator>Felipe</dc:creator>
  <cp:lastModifiedBy>L311</cp:lastModifiedBy>
  <cp:revision>18</cp:revision>
  <dcterms:created xsi:type="dcterms:W3CDTF">2013-01-08T15:45:50Z</dcterms:created>
  <dcterms:modified xsi:type="dcterms:W3CDTF">2013-01-13T00:35:30Z</dcterms:modified>
</cp:coreProperties>
</file>